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5" r:id="rId1"/>
  </p:sldMasterIdLst>
  <p:notesMasterIdLst>
    <p:notesMasterId r:id="rId121"/>
  </p:notesMasterIdLst>
  <p:sldIdLst>
    <p:sldId id="256" r:id="rId2"/>
    <p:sldId id="294" r:id="rId3"/>
    <p:sldId id="295" r:id="rId4"/>
    <p:sldId id="296" r:id="rId5"/>
    <p:sldId id="297" r:id="rId6"/>
    <p:sldId id="298" r:id="rId7"/>
    <p:sldId id="329" r:id="rId8"/>
    <p:sldId id="330" r:id="rId9"/>
    <p:sldId id="331" r:id="rId10"/>
    <p:sldId id="333" r:id="rId11"/>
    <p:sldId id="334" r:id="rId12"/>
    <p:sldId id="454" r:id="rId13"/>
    <p:sldId id="335" r:id="rId14"/>
    <p:sldId id="336" r:id="rId15"/>
    <p:sldId id="367" r:id="rId16"/>
    <p:sldId id="317" r:id="rId17"/>
    <p:sldId id="369" r:id="rId18"/>
    <p:sldId id="337" r:id="rId19"/>
    <p:sldId id="338" r:id="rId20"/>
    <p:sldId id="339" r:id="rId21"/>
    <p:sldId id="340" r:id="rId22"/>
    <p:sldId id="301" r:id="rId23"/>
    <p:sldId id="341" r:id="rId24"/>
    <p:sldId id="342" r:id="rId25"/>
    <p:sldId id="343" r:id="rId26"/>
    <p:sldId id="302" r:id="rId27"/>
    <p:sldId id="345" r:id="rId28"/>
    <p:sldId id="344" r:id="rId29"/>
    <p:sldId id="303" r:id="rId30"/>
    <p:sldId id="403" r:id="rId31"/>
    <p:sldId id="405" r:id="rId32"/>
    <p:sldId id="406" r:id="rId33"/>
    <p:sldId id="404" r:id="rId34"/>
    <p:sldId id="346" r:id="rId35"/>
    <p:sldId id="347" r:id="rId36"/>
    <p:sldId id="348" r:id="rId37"/>
    <p:sldId id="407" r:id="rId38"/>
    <p:sldId id="349" r:id="rId39"/>
    <p:sldId id="305" r:id="rId40"/>
    <p:sldId id="361" r:id="rId41"/>
    <p:sldId id="362" r:id="rId42"/>
    <p:sldId id="363" r:id="rId43"/>
    <p:sldId id="364" r:id="rId44"/>
    <p:sldId id="365" r:id="rId45"/>
    <p:sldId id="306" r:id="rId46"/>
    <p:sldId id="308" r:id="rId47"/>
    <p:sldId id="431" r:id="rId48"/>
    <p:sldId id="432" r:id="rId49"/>
    <p:sldId id="309" r:id="rId50"/>
    <p:sldId id="366" r:id="rId51"/>
    <p:sldId id="436" r:id="rId52"/>
    <p:sldId id="437" r:id="rId53"/>
    <p:sldId id="451" r:id="rId54"/>
    <p:sldId id="438" r:id="rId55"/>
    <p:sldId id="439" r:id="rId56"/>
    <p:sldId id="440" r:id="rId57"/>
    <p:sldId id="441" r:id="rId58"/>
    <p:sldId id="442" r:id="rId59"/>
    <p:sldId id="443" r:id="rId60"/>
    <p:sldId id="444" r:id="rId61"/>
    <p:sldId id="445" r:id="rId62"/>
    <p:sldId id="446" r:id="rId63"/>
    <p:sldId id="452" r:id="rId64"/>
    <p:sldId id="453" r:id="rId65"/>
    <p:sldId id="447" r:id="rId66"/>
    <p:sldId id="448" r:id="rId67"/>
    <p:sldId id="377" r:id="rId68"/>
    <p:sldId id="359" r:id="rId69"/>
    <p:sldId id="376" r:id="rId70"/>
    <p:sldId id="378" r:id="rId71"/>
    <p:sldId id="449" r:id="rId72"/>
    <p:sldId id="370" r:id="rId73"/>
    <p:sldId id="371" r:id="rId74"/>
    <p:sldId id="379" r:id="rId75"/>
    <p:sldId id="455" r:id="rId76"/>
    <p:sldId id="372" r:id="rId77"/>
    <p:sldId id="373" r:id="rId78"/>
    <p:sldId id="380" r:id="rId79"/>
    <p:sldId id="374" r:id="rId80"/>
    <p:sldId id="382" r:id="rId81"/>
    <p:sldId id="410" r:id="rId82"/>
    <p:sldId id="415" r:id="rId83"/>
    <p:sldId id="416" r:id="rId84"/>
    <p:sldId id="417" r:id="rId85"/>
    <p:sldId id="381" r:id="rId86"/>
    <p:sldId id="383" r:id="rId87"/>
    <p:sldId id="386" r:id="rId88"/>
    <p:sldId id="387" r:id="rId89"/>
    <p:sldId id="384" r:id="rId90"/>
    <p:sldId id="388" r:id="rId91"/>
    <p:sldId id="320" r:id="rId92"/>
    <p:sldId id="430" r:id="rId93"/>
    <p:sldId id="385" r:id="rId94"/>
    <p:sldId id="418" r:id="rId95"/>
    <p:sldId id="419" r:id="rId96"/>
    <p:sldId id="389" r:id="rId97"/>
    <p:sldId id="390" r:id="rId98"/>
    <p:sldId id="394" r:id="rId99"/>
    <p:sldId id="392" r:id="rId100"/>
    <p:sldId id="395" r:id="rId101"/>
    <p:sldId id="400" r:id="rId102"/>
    <p:sldId id="396" r:id="rId103"/>
    <p:sldId id="397" r:id="rId104"/>
    <p:sldId id="398" r:id="rId105"/>
    <p:sldId id="325" r:id="rId106"/>
    <p:sldId id="326" r:id="rId107"/>
    <p:sldId id="399" r:id="rId108"/>
    <p:sldId id="422" r:id="rId109"/>
    <p:sldId id="423" r:id="rId110"/>
    <p:sldId id="424" r:id="rId111"/>
    <p:sldId id="425" r:id="rId112"/>
    <p:sldId id="426" r:id="rId113"/>
    <p:sldId id="427" r:id="rId114"/>
    <p:sldId id="428" r:id="rId115"/>
    <p:sldId id="420" r:id="rId116"/>
    <p:sldId id="450" r:id="rId117"/>
    <p:sldId id="421" r:id="rId118"/>
    <p:sldId id="401" r:id="rId119"/>
    <p:sldId id="328"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04"/>
    <p:restoredTop sz="83758" autoAdjust="0"/>
  </p:normalViewPr>
  <p:slideViewPr>
    <p:cSldViewPr snapToGrid="0" snapToObjects="1">
      <p:cViewPr varScale="1">
        <p:scale>
          <a:sx n="90" d="100"/>
          <a:sy n="90" d="100"/>
        </p:scale>
        <p:origin x="1224"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4D1862-6BE3-4B46-9D77-7D0DFD1954C0}"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zh-CN" altLang="en-US"/>
        </a:p>
      </dgm:t>
    </dgm:pt>
    <dgm:pt modelId="{6DB9BD4F-2C84-4076-A9CD-0A4CDC937004}">
      <dgm:prSet custT="1"/>
      <dgm:spPr/>
      <dgm:t>
        <a:bodyPr/>
        <a:lstStyle/>
        <a:p>
          <a:pPr rtl="0"/>
          <a:r>
            <a:rPr lang="zh-CN" altLang="en-US" sz="3200" baseline="0" dirty="0">
              <a:latin typeface="SimHei" charset="-122"/>
              <a:ea typeface="SimHei" charset="-122"/>
              <a:cs typeface="SimHei" charset="-122"/>
            </a:rPr>
            <a:t>用户登录</a:t>
          </a:r>
          <a:endParaRPr lang="zh-CN" altLang="en-US" sz="3200" dirty="0">
            <a:latin typeface="SimHei" charset="-122"/>
            <a:ea typeface="SimHei" charset="-122"/>
            <a:cs typeface="SimHei" charset="-122"/>
          </a:endParaRPr>
        </a:p>
      </dgm:t>
    </dgm:pt>
    <dgm:pt modelId="{B23A2D49-4174-4F1B-A869-78AB500C27BA}" type="parTrans" cxnId="{D743038E-4F55-4C8D-9F2B-CC9E2C89B623}">
      <dgm:prSet/>
      <dgm:spPr/>
      <dgm:t>
        <a:bodyPr/>
        <a:lstStyle/>
        <a:p>
          <a:endParaRPr lang="zh-CN" altLang="en-US">
            <a:latin typeface="SimHei" charset="-122"/>
            <a:ea typeface="SimHei" charset="-122"/>
            <a:cs typeface="SimHei" charset="-122"/>
          </a:endParaRPr>
        </a:p>
      </dgm:t>
    </dgm:pt>
    <dgm:pt modelId="{944F8A3B-E3F1-4D0A-9737-7776E11323B8}" type="sibTrans" cxnId="{D743038E-4F55-4C8D-9F2B-CC9E2C89B623}">
      <dgm:prSet/>
      <dgm:spPr/>
      <dgm:t>
        <a:bodyPr/>
        <a:lstStyle/>
        <a:p>
          <a:endParaRPr lang="zh-CN" altLang="en-US">
            <a:latin typeface="SimHei" charset="-122"/>
            <a:ea typeface="SimHei" charset="-122"/>
            <a:cs typeface="SimHei" charset="-122"/>
          </a:endParaRPr>
        </a:p>
      </dgm:t>
    </dgm:pt>
    <dgm:pt modelId="{C3FC40B3-C5D3-444D-83EF-C09EF8D6B580}">
      <dgm:prSet/>
      <dgm:spPr/>
      <dgm:t>
        <a:bodyPr/>
        <a:lstStyle/>
        <a:p>
          <a:pPr rtl="0"/>
          <a:r>
            <a:rPr lang="zh-CN" baseline="0">
              <a:latin typeface="SimHei" charset="-122"/>
              <a:ea typeface="SimHei" charset="-122"/>
              <a:cs typeface="SimHei" charset="-122"/>
            </a:rPr>
            <a:t>为终端用户建立一进程</a:t>
          </a:r>
          <a:endParaRPr lang="zh-CN">
            <a:latin typeface="SimHei" charset="-122"/>
            <a:ea typeface="SimHei" charset="-122"/>
            <a:cs typeface="SimHei" charset="-122"/>
          </a:endParaRPr>
        </a:p>
      </dgm:t>
    </dgm:pt>
    <dgm:pt modelId="{3F593463-C2D5-4DB7-AA92-4814CE7F688B}" type="parTrans" cxnId="{EF285DD2-A332-45B2-842D-0A6DE322B817}">
      <dgm:prSet/>
      <dgm:spPr/>
      <dgm:t>
        <a:bodyPr/>
        <a:lstStyle/>
        <a:p>
          <a:endParaRPr lang="zh-CN" altLang="en-US">
            <a:latin typeface="SimHei" charset="-122"/>
            <a:ea typeface="SimHei" charset="-122"/>
            <a:cs typeface="SimHei" charset="-122"/>
          </a:endParaRPr>
        </a:p>
      </dgm:t>
    </dgm:pt>
    <dgm:pt modelId="{AC231E9D-29A6-4204-8E90-6CCC3D4140E1}" type="sibTrans" cxnId="{EF285DD2-A332-45B2-842D-0A6DE322B817}">
      <dgm:prSet/>
      <dgm:spPr/>
      <dgm:t>
        <a:bodyPr/>
        <a:lstStyle/>
        <a:p>
          <a:endParaRPr lang="zh-CN" altLang="en-US">
            <a:latin typeface="SimHei" charset="-122"/>
            <a:ea typeface="SimHei" charset="-122"/>
            <a:cs typeface="SimHei" charset="-122"/>
          </a:endParaRPr>
        </a:p>
      </dgm:t>
    </dgm:pt>
    <dgm:pt modelId="{8F1CE5A9-D908-4765-9A8A-664831F918E8}">
      <dgm:prSet custT="1"/>
      <dgm:spPr/>
      <dgm:t>
        <a:bodyPr/>
        <a:lstStyle/>
        <a:p>
          <a:pPr rtl="0"/>
          <a:r>
            <a:rPr lang="zh-CN" altLang="en-US" sz="3200" baseline="0" dirty="0">
              <a:latin typeface="SimHei" charset="-122"/>
              <a:ea typeface="SimHei" charset="-122"/>
              <a:cs typeface="SimHei" charset="-122"/>
            </a:rPr>
            <a:t>作业调度</a:t>
          </a:r>
          <a:endParaRPr lang="zh-CN" altLang="en-US" sz="3200" dirty="0">
            <a:latin typeface="SimHei" charset="-122"/>
            <a:ea typeface="SimHei" charset="-122"/>
            <a:cs typeface="SimHei" charset="-122"/>
          </a:endParaRPr>
        </a:p>
      </dgm:t>
    </dgm:pt>
    <dgm:pt modelId="{2265A2B2-73F6-4BA9-8FC6-931050859445}" type="parTrans" cxnId="{D3023464-DD56-4C30-839C-B9EF4AA39C46}">
      <dgm:prSet/>
      <dgm:spPr/>
      <dgm:t>
        <a:bodyPr/>
        <a:lstStyle/>
        <a:p>
          <a:endParaRPr lang="zh-CN" altLang="en-US">
            <a:latin typeface="SimHei" charset="-122"/>
            <a:ea typeface="SimHei" charset="-122"/>
            <a:cs typeface="SimHei" charset="-122"/>
          </a:endParaRPr>
        </a:p>
      </dgm:t>
    </dgm:pt>
    <dgm:pt modelId="{947455A2-2D80-40E7-A46B-26B002BAAFFD}" type="sibTrans" cxnId="{D3023464-DD56-4C30-839C-B9EF4AA39C46}">
      <dgm:prSet/>
      <dgm:spPr/>
      <dgm:t>
        <a:bodyPr/>
        <a:lstStyle/>
        <a:p>
          <a:endParaRPr lang="zh-CN" altLang="en-US">
            <a:latin typeface="SimHei" charset="-122"/>
            <a:ea typeface="SimHei" charset="-122"/>
            <a:cs typeface="SimHei" charset="-122"/>
          </a:endParaRPr>
        </a:p>
      </dgm:t>
    </dgm:pt>
    <dgm:pt modelId="{7FAA1D6C-5960-491C-A15F-3D082A828FD7}">
      <dgm:prSet/>
      <dgm:spPr/>
      <dgm:t>
        <a:bodyPr/>
        <a:lstStyle/>
        <a:p>
          <a:pPr rtl="0"/>
          <a:r>
            <a:rPr lang="zh-CN" baseline="0">
              <a:latin typeface="SimHei" charset="-122"/>
              <a:ea typeface="SimHei" charset="-122"/>
              <a:cs typeface="SimHei" charset="-122"/>
            </a:rPr>
            <a:t>为被调度的作业建立进程</a:t>
          </a:r>
          <a:endParaRPr lang="zh-CN">
            <a:latin typeface="SimHei" charset="-122"/>
            <a:ea typeface="SimHei" charset="-122"/>
            <a:cs typeface="SimHei" charset="-122"/>
          </a:endParaRPr>
        </a:p>
      </dgm:t>
    </dgm:pt>
    <dgm:pt modelId="{A8B0734D-35E8-4C4C-866D-E76B08DCD38E}" type="parTrans" cxnId="{64743156-3204-4ECD-BE68-3CB5FC8E5062}">
      <dgm:prSet/>
      <dgm:spPr/>
      <dgm:t>
        <a:bodyPr/>
        <a:lstStyle/>
        <a:p>
          <a:endParaRPr lang="zh-CN" altLang="en-US">
            <a:latin typeface="SimHei" charset="-122"/>
            <a:ea typeface="SimHei" charset="-122"/>
            <a:cs typeface="SimHei" charset="-122"/>
          </a:endParaRPr>
        </a:p>
      </dgm:t>
    </dgm:pt>
    <dgm:pt modelId="{94AFD185-95B6-4536-AF65-D403F3ECDA5E}" type="sibTrans" cxnId="{64743156-3204-4ECD-BE68-3CB5FC8E5062}">
      <dgm:prSet/>
      <dgm:spPr/>
      <dgm:t>
        <a:bodyPr/>
        <a:lstStyle/>
        <a:p>
          <a:endParaRPr lang="zh-CN" altLang="en-US">
            <a:latin typeface="SimHei" charset="-122"/>
            <a:ea typeface="SimHei" charset="-122"/>
            <a:cs typeface="SimHei" charset="-122"/>
          </a:endParaRPr>
        </a:p>
      </dgm:t>
    </dgm:pt>
    <dgm:pt modelId="{11495381-9A07-46D2-949D-D52B7DB21F36}">
      <dgm:prSet custT="1"/>
      <dgm:spPr/>
      <dgm:t>
        <a:bodyPr/>
        <a:lstStyle/>
        <a:p>
          <a:pPr rtl="0"/>
          <a:r>
            <a:rPr lang="zh-CN" altLang="en-US" sz="3200" baseline="0">
              <a:latin typeface="SimHei" charset="-122"/>
              <a:ea typeface="SimHei" charset="-122"/>
              <a:cs typeface="SimHei" charset="-122"/>
            </a:rPr>
            <a:t>提供服务</a:t>
          </a:r>
          <a:endParaRPr lang="zh-CN" altLang="en-US" sz="3200">
            <a:latin typeface="SimHei" charset="-122"/>
            <a:ea typeface="SimHei" charset="-122"/>
            <a:cs typeface="SimHei" charset="-122"/>
          </a:endParaRPr>
        </a:p>
      </dgm:t>
    </dgm:pt>
    <dgm:pt modelId="{BE4E57C6-A55D-4842-8AAF-CB89851FA68C}" type="parTrans" cxnId="{D6C2B15B-410B-4E62-8C65-E950F5856364}">
      <dgm:prSet/>
      <dgm:spPr/>
      <dgm:t>
        <a:bodyPr/>
        <a:lstStyle/>
        <a:p>
          <a:endParaRPr lang="zh-CN" altLang="en-US">
            <a:latin typeface="SimHei" charset="-122"/>
            <a:ea typeface="SimHei" charset="-122"/>
            <a:cs typeface="SimHei" charset="-122"/>
          </a:endParaRPr>
        </a:p>
      </dgm:t>
    </dgm:pt>
    <dgm:pt modelId="{C8CCA419-3427-4519-A21F-48DB04E69A19}" type="sibTrans" cxnId="{D6C2B15B-410B-4E62-8C65-E950F5856364}">
      <dgm:prSet/>
      <dgm:spPr/>
      <dgm:t>
        <a:bodyPr/>
        <a:lstStyle/>
        <a:p>
          <a:endParaRPr lang="zh-CN" altLang="en-US">
            <a:latin typeface="SimHei" charset="-122"/>
            <a:ea typeface="SimHei" charset="-122"/>
            <a:cs typeface="SimHei" charset="-122"/>
          </a:endParaRPr>
        </a:p>
      </dgm:t>
    </dgm:pt>
    <dgm:pt modelId="{33B5F126-FD26-415A-AF3F-4CB0FBCBB657}">
      <dgm:prSet/>
      <dgm:spPr/>
      <dgm:t>
        <a:bodyPr/>
        <a:lstStyle/>
        <a:p>
          <a:pPr rtl="0"/>
          <a:r>
            <a:rPr lang="zh-CN" altLang="en-US" baseline="0">
              <a:latin typeface="SimHei" charset="-122"/>
              <a:ea typeface="SimHei" charset="-122"/>
              <a:cs typeface="SimHei" charset="-122"/>
            </a:rPr>
            <a:t>如</a:t>
          </a:r>
          <a:r>
            <a:rPr lang="zh-CN" baseline="0">
              <a:latin typeface="SimHei" charset="-122"/>
              <a:ea typeface="SimHei" charset="-122"/>
              <a:cs typeface="SimHei" charset="-122"/>
            </a:rPr>
            <a:t>打印时建立打印进程</a:t>
          </a:r>
          <a:endParaRPr lang="zh-CN">
            <a:latin typeface="SimHei" charset="-122"/>
            <a:ea typeface="SimHei" charset="-122"/>
            <a:cs typeface="SimHei" charset="-122"/>
          </a:endParaRPr>
        </a:p>
      </dgm:t>
    </dgm:pt>
    <dgm:pt modelId="{0B357DE5-BB5E-4448-A1D1-5A0088FF77AC}" type="parTrans" cxnId="{E89433B3-845E-4B64-A714-48BF49A29558}">
      <dgm:prSet/>
      <dgm:spPr/>
      <dgm:t>
        <a:bodyPr/>
        <a:lstStyle/>
        <a:p>
          <a:endParaRPr lang="zh-CN" altLang="en-US">
            <a:latin typeface="SimHei" charset="-122"/>
            <a:ea typeface="SimHei" charset="-122"/>
            <a:cs typeface="SimHei" charset="-122"/>
          </a:endParaRPr>
        </a:p>
      </dgm:t>
    </dgm:pt>
    <dgm:pt modelId="{16C90017-AE78-4D8C-9E5D-F01EF8D56B9E}" type="sibTrans" cxnId="{E89433B3-845E-4B64-A714-48BF49A29558}">
      <dgm:prSet/>
      <dgm:spPr/>
      <dgm:t>
        <a:bodyPr/>
        <a:lstStyle/>
        <a:p>
          <a:endParaRPr lang="zh-CN" altLang="en-US">
            <a:latin typeface="SimHei" charset="-122"/>
            <a:ea typeface="SimHei" charset="-122"/>
            <a:cs typeface="SimHei" charset="-122"/>
          </a:endParaRPr>
        </a:p>
      </dgm:t>
    </dgm:pt>
    <dgm:pt modelId="{308A671A-7AAD-42EC-B870-4E1859C68D5D}">
      <dgm:prSet custT="1"/>
      <dgm:spPr/>
      <dgm:t>
        <a:bodyPr/>
        <a:lstStyle/>
        <a:p>
          <a:pPr rtl="0"/>
          <a:r>
            <a:rPr lang="zh-CN" altLang="en-US" sz="3200" baseline="0">
              <a:latin typeface="SimHei" charset="-122"/>
              <a:ea typeface="SimHei" charset="-122"/>
              <a:cs typeface="SimHei" charset="-122"/>
            </a:rPr>
            <a:t>应用请求</a:t>
          </a:r>
          <a:endParaRPr lang="zh-CN" altLang="en-US" sz="3200">
            <a:latin typeface="SimHei" charset="-122"/>
            <a:ea typeface="SimHei" charset="-122"/>
            <a:cs typeface="SimHei" charset="-122"/>
          </a:endParaRPr>
        </a:p>
      </dgm:t>
    </dgm:pt>
    <dgm:pt modelId="{5124E64C-07B1-4797-9148-88B0BFC63E34}" type="parTrans" cxnId="{8173B144-9E19-4796-9DC2-52A1D9B13FBB}">
      <dgm:prSet/>
      <dgm:spPr/>
      <dgm:t>
        <a:bodyPr/>
        <a:lstStyle/>
        <a:p>
          <a:endParaRPr lang="zh-CN" altLang="en-US">
            <a:latin typeface="SimHei" charset="-122"/>
            <a:ea typeface="SimHei" charset="-122"/>
            <a:cs typeface="SimHei" charset="-122"/>
          </a:endParaRPr>
        </a:p>
      </dgm:t>
    </dgm:pt>
    <dgm:pt modelId="{EB8ED6E8-BEF6-4B9B-A7A2-E88A54D1E236}" type="sibTrans" cxnId="{8173B144-9E19-4796-9DC2-52A1D9B13FBB}">
      <dgm:prSet/>
      <dgm:spPr/>
      <dgm:t>
        <a:bodyPr/>
        <a:lstStyle/>
        <a:p>
          <a:endParaRPr lang="zh-CN" altLang="en-US">
            <a:latin typeface="SimHei" charset="-122"/>
            <a:ea typeface="SimHei" charset="-122"/>
            <a:cs typeface="SimHei" charset="-122"/>
          </a:endParaRPr>
        </a:p>
      </dgm:t>
    </dgm:pt>
    <dgm:pt modelId="{93F1819F-1B5C-48DE-A88D-70C8E8534A5E}">
      <dgm:prSet/>
      <dgm:spPr/>
      <dgm:t>
        <a:bodyPr/>
        <a:lstStyle/>
        <a:p>
          <a:pPr rtl="0"/>
          <a:r>
            <a:rPr lang="zh-CN" baseline="0">
              <a:latin typeface="SimHei" charset="-122"/>
              <a:ea typeface="SimHei" charset="-122"/>
              <a:cs typeface="SimHei" charset="-122"/>
            </a:rPr>
            <a:t>由应用程序建立多个进程</a:t>
          </a:r>
          <a:endParaRPr lang="zh-CN">
            <a:latin typeface="SimHei" charset="-122"/>
            <a:ea typeface="SimHei" charset="-122"/>
            <a:cs typeface="SimHei" charset="-122"/>
          </a:endParaRPr>
        </a:p>
      </dgm:t>
    </dgm:pt>
    <dgm:pt modelId="{E491270B-CF6B-4646-9A76-17E694F805FB}" type="parTrans" cxnId="{8E2AB0CE-90FE-4E6B-86E9-82DE8F952E4A}">
      <dgm:prSet/>
      <dgm:spPr/>
      <dgm:t>
        <a:bodyPr/>
        <a:lstStyle/>
        <a:p>
          <a:endParaRPr lang="zh-CN" altLang="en-US">
            <a:latin typeface="SimHei" charset="-122"/>
            <a:ea typeface="SimHei" charset="-122"/>
            <a:cs typeface="SimHei" charset="-122"/>
          </a:endParaRPr>
        </a:p>
      </dgm:t>
    </dgm:pt>
    <dgm:pt modelId="{9847C188-FA90-447F-B7F2-4EABAA459850}" type="sibTrans" cxnId="{8E2AB0CE-90FE-4E6B-86E9-82DE8F952E4A}">
      <dgm:prSet/>
      <dgm:spPr/>
      <dgm:t>
        <a:bodyPr/>
        <a:lstStyle/>
        <a:p>
          <a:endParaRPr lang="zh-CN" altLang="en-US">
            <a:latin typeface="SimHei" charset="-122"/>
            <a:ea typeface="SimHei" charset="-122"/>
            <a:cs typeface="SimHei" charset="-122"/>
          </a:endParaRPr>
        </a:p>
      </dgm:t>
    </dgm:pt>
    <dgm:pt modelId="{9A316450-21C9-412D-B8BB-96DE808CE2AC}" type="pres">
      <dgm:prSet presAssocID="{6A4D1862-6BE3-4B46-9D77-7D0DFD1954C0}" presName="Name0" presStyleCnt="0">
        <dgm:presLayoutVars>
          <dgm:dir/>
          <dgm:animLvl val="lvl"/>
          <dgm:resizeHandles val="exact"/>
        </dgm:presLayoutVars>
      </dgm:prSet>
      <dgm:spPr/>
    </dgm:pt>
    <dgm:pt modelId="{B336A7F2-0DB3-4EC9-BC60-93AFC634A016}" type="pres">
      <dgm:prSet presAssocID="{6DB9BD4F-2C84-4076-A9CD-0A4CDC937004}" presName="linNode" presStyleCnt="0"/>
      <dgm:spPr/>
    </dgm:pt>
    <dgm:pt modelId="{42967B61-96C5-4608-8B0A-35005F37D22D}" type="pres">
      <dgm:prSet presAssocID="{6DB9BD4F-2C84-4076-A9CD-0A4CDC937004}" presName="parentText" presStyleLbl="node1" presStyleIdx="0" presStyleCnt="4">
        <dgm:presLayoutVars>
          <dgm:chMax val="1"/>
          <dgm:bulletEnabled val="1"/>
        </dgm:presLayoutVars>
      </dgm:prSet>
      <dgm:spPr/>
    </dgm:pt>
    <dgm:pt modelId="{34DFD44F-31DE-4111-B1A2-338FAE45D603}" type="pres">
      <dgm:prSet presAssocID="{6DB9BD4F-2C84-4076-A9CD-0A4CDC937004}" presName="descendantText" presStyleLbl="alignAccFollowNode1" presStyleIdx="0" presStyleCnt="4">
        <dgm:presLayoutVars>
          <dgm:bulletEnabled val="1"/>
        </dgm:presLayoutVars>
      </dgm:prSet>
      <dgm:spPr/>
    </dgm:pt>
    <dgm:pt modelId="{1C1D9F8E-3B43-4534-8344-0DCAF72F16B5}" type="pres">
      <dgm:prSet presAssocID="{944F8A3B-E3F1-4D0A-9737-7776E11323B8}" presName="sp" presStyleCnt="0"/>
      <dgm:spPr/>
    </dgm:pt>
    <dgm:pt modelId="{E32AD822-69E3-4129-AD76-B024BC806CB2}" type="pres">
      <dgm:prSet presAssocID="{8F1CE5A9-D908-4765-9A8A-664831F918E8}" presName="linNode" presStyleCnt="0"/>
      <dgm:spPr/>
    </dgm:pt>
    <dgm:pt modelId="{9C939D30-8F67-4E10-9D07-4277B7A2B6C2}" type="pres">
      <dgm:prSet presAssocID="{8F1CE5A9-D908-4765-9A8A-664831F918E8}" presName="parentText" presStyleLbl="node1" presStyleIdx="1" presStyleCnt="4">
        <dgm:presLayoutVars>
          <dgm:chMax val="1"/>
          <dgm:bulletEnabled val="1"/>
        </dgm:presLayoutVars>
      </dgm:prSet>
      <dgm:spPr/>
    </dgm:pt>
    <dgm:pt modelId="{1546218B-DCD0-4D9D-AB76-2BA22DA2ED4C}" type="pres">
      <dgm:prSet presAssocID="{8F1CE5A9-D908-4765-9A8A-664831F918E8}" presName="descendantText" presStyleLbl="alignAccFollowNode1" presStyleIdx="1" presStyleCnt="4">
        <dgm:presLayoutVars>
          <dgm:bulletEnabled val="1"/>
        </dgm:presLayoutVars>
      </dgm:prSet>
      <dgm:spPr/>
    </dgm:pt>
    <dgm:pt modelId="{514FF43D-E5A1-4025-BF0C-CB980DA0D898}" type="pres">
      <dgm:prSet presAssocID="{947455A2-2D80-40E7-A46B-26B002BAAFFD}" presName="sp" presStyleCnt="0"/>
      <dgm:spPr/>
    </dgm:pt>
    <dgm:pt modelId="{BB2B2064-53D2-4E99-8ABB-FF51E331121E}" type="pres">
      <dgm:prSet presAssocID="{11495381-9A07-46D2-949D-D52B7DB21F36}" presName="linNode" presStyleCnt="0"/>
      <dgm:spPr/>
    </dgm:pt>
    <dgm:pt modelId="{DA9019C0-6B6F-4525-8476-D3ACC9528EE4}" type="pres">
      <dgm:prSet presAssocID="{11495381-9A07-46D2-949D-D52B7DB21F36}" presName="parentText" presStyleLbl="node1" presStyleIdx="2" presStyleCnt="4">
        <dgm:presLayoutVars>
          <dgm:chMax val="1"/>
          <dgm:bulletEnabled val="1"/>
        </dgm:presLayoutVars>
      </dgm:prSet>
      <dgm:spPr/>
    </dgm:pt>
    <dgm:pt modelId="{04C35690-7ED7-4F68-BBBD-785ADC3E9258}" type="pres">
      <dgm:prSet presAssocID="{11495381-9A07-46D2-949D-D52B7DB21F36}" presName="descendantText" presStyleLbl="alignAccFollowNode1" presStyleIdx="2" presStyleCnt="4">
        <dgm:presLayoutVars>
          <dgm:bulletEnabled val="1"/>
        </dgm:presLayoutVars>
      </dgm:prSet>
      <dgm:spPr/>
    </dgm:pt>
    <dgm:pt modelId="{4EB663E1-D0AF-4056-9781-B8AB2E67B935}" type="pres">
      <dgm:prSet presAssocID="{C8CCA419-3427-4519-A21F-48DB04E69A19}" presName="sp" presStyleCnt="0"/>
      <dgm:spPr/>
    </dgm:pt>
    <dgm:pt modelId="{6BDD9326-E154-458F-AB08-2BC3DF488D7B}" type="pres">
      <dgm:prSet presAssocID="{308A671A-7AAD-42EC-B870-4E1859C68D5D}" presName="linNode" presStyleCnt="0"/>
      <dgm:spPr/>
    </dgm:pt>
    <dgm:pt modelId="{DF66B0C2-3025-47B8-B615-B8BD9B9295B9}" type="pres">
      <dgm:prSet presAssocID="{308A671A-7AAD-42EC-B870-4E1859C68D5D}" presName="parentText" presStyleLbl="node1" presStyleIdx="3" presStyleCnt="4">
        <dgm:presLayoutVars>
          <dgm:chMax val="1"/>
          <dgm:bulletEnabled val="1"/>
        </dgm:presLayoutVars>
      </dgm:prSet>
      <dgm:spPr/>
    </dgm:pt>
    <dgm:pt modelId="{46864A4D-BCC1-487A-9A6C-73895C26EED2}" type="pres">
      <dgm:prSet presAssocID="{308A671A-7AAD-42EC-B870-4E1859C68D5D}" presName="descendantText" presStyleLbl="alignAccFollowNode1" presStyleIdx="3" presStyleCnt="4">
        <dgm:presLayoutVars>
          <dgm:bulletEnabled val="1"/>
        </dgm:presLayoutVars>
      </dgm:prSet>
      <dgm:spPr/>
    </dgm:pt>
  </dgm:ptLst>
  <dgm:cxnLst>
    <dgm:cxn modelId="{D5B7250F-9F86-3C45-871C-204AD53D9BE4}" type="presOf" srcId="{6DB9BD4F-2C84-4076-A9CD-0A4CDC937004}" destId="{42967B61-96C5-4608-8B0A-35005F37D22D}" srcOrd="0" destOrd="0" presId="urn:microsoft.com/office/officeart/2005/8/layout/vList5"/>
    <dgm:cxn modelId="{1BEFB120-B9B5-1240-9F7E-E73735813C90}" type="presOf" srcId="{C3FC40B3-C5D3-444D-83EF-C09EF8D6B580}" destId="{34DFD44F-31DE-4111-B1A2-338FAE45D603}" srcOrd="0" destOrd="0" presId="urn:microsoft.com/office/officeart/2005/8/layout/vList5"/>
    <dgm:cxn modelId="{DC9C2721-56CA-574E-8767-226E89E8EF38}" type="presOf" srcId="{7FAA1D6C-5960-491C-A15F-3D082A828FD7}" destId="{1546218B-DCD0-4D9D-AB76-2BA22DA2ED4C}" srcOrd="0" destOrd="0" presId="urn:microsoft.com/office/officeart/2005/8/layout/vList5"/>
    <dgm:cxn modelId="{8173B144-9E19-4796-9DC2-52A1D9B13FBB}" srcId="{6A4D1862-6BE3-4B46-9D77-7D0DFD1954C0}" destId="{308A671A-7AAD-42EC-B870-4E1859C68D5D}" srcOrd="3" destOrd="0" parTransId="{5124E64C-07B1-4797-9148-88B0BFC63E34}" sibTransId="{EB8ED6E8-BEF6-4B9B-A7A2-E88A54D1E236}"/>
    <dgm:cxn modelId="{39B67145-280D-EA43-86DF-AFCB98189359}" type="presOf" srcId="{6A4D1862-6BE3-4B46-9D77-7D0DFD1954C0}" destId="{9A316450-21C9-412D-B8BB-96DE808CE2AC}" srcOrd="0" destOrd="0" presId="urn:microsoft.com/office/officeart/2005/8/layout/vList5"/>
    <dgm:cxn modelId="{2183CA50-E328-9E4E-8C72-2637C2CAF657}" type="presOf" srcId="{8F1CE5A9-D908-4765-9A8A-664831F918E8}" destId="{9C939D30-8F67-4E10-9D07-4277B7A2B6C2}" srcOrd="0" destOrd="0" presId="urn:microsoft.com/office/officeart/2005/8/layout/vList5"/>
    <dgm:cxn modelId="{64743156-3204-4ECD-BE68-3CB5FC8E5062}" srcId="{8F1CE5A9-D908-4765-9A8A-664831F918E8}" destId="{7FAA1D6C-5960-491C-A15F-3D082A828FD7}" srcOrd="0" destOrd="0" parTransId="{A8B0734D-35E8-4C4C-866D-E76B08DCD38E}" sibTransId="{94AFD185-95B6-4536-AF65-D403F3ECDA5E}"/>
    <dgm:cxn modelId="{D6C2B15B-410B-4E62-8C65-E950F5856364}" srcId="{6A4D1862-6BE3-4B46-9D77-7D0DFD1954C0}" destId="{11495381-9A07-46D2-949D-D52B7DB21F36}" srcOrd="2" destOrd="0" parTransId="{BE4E57C6-A55D-4842-8AAF-CB89851FA68C}" sibTransId="{C8CCA419-3427-4519-A21F-48DB04E69A19}"/>
    <dgm:cxn modelId="{D3023464-DD56-4C30-839C-B9EF4AA39C46}" srcId="{6A4D1862-6BE3-4B46-9D77-7D0DFD1954C0}" destId="{8F1CE5A9-D908-4765-9A8A-664831F918E8}" srcOrd="1" destOrd="0" parTransId="{2265A2B2-73F6-4BA9-8FC6-931050859445}" sibTransId="{947455A2-2D80-40E7-A46B-26B002BAAFFD}"/>
    <dgm:cxn modelId="{9883CC7D-C3D3-AB4F-8978-AD6923F44C4B}" type="presOf" srcId="{11495381-9A07-46D2-949D-D52B7DB21F36}" destId="{DA9019C0-6B6F-4525-8476-D3ACC9528EE4}" srcOrd="0" destOrd="0" presId="urn:microsoft.com/office/officeart/2005/8/layout/vList5"/>
    <dgm:cxn modelId="{D743038E-4F55-4C8D-9F2B-CC9E2C89B623}" srcId="{6A4D1862-6BE3-4B46-9D77-7D0DFD1954C0}" destId="{6DB9BD4F-2C84-4076-A9CD-0A4CDC937004}" srcOrd="0" destOrd="0" parTransId="{B23A2D49-4174-4F1B-A869-78AB500C27BA}" sibTransId="{944F8A3B-E3F1-4D0A-9737-7776E11323B8}"/>
    <dgm:cxn modelId="{FC3452A1-C3FD-3546-BE62-52AFA3075DA3}" type="presOf" srcId="{308A671A-7AAD-42EC-B870-4E1859C68D5D}" destId="{DF66B0C2-3025-47B8-B615-B8BD9B9295B9}" srcOrd="0" destOrd="0" presId="urn:microsoft.com/office/officeart/2005/8/layout/vList5"/>
    <dgm:cxn modelId="{E89433B3-845E-4B64-A714-48BF49A29558}" srcId="{11495381-9A07-46D2-949D-D52B7DB21F36}" destId="{33B5F126-FD26-415A-AF3F-4CB0FBCBB657}" srcOrd="0" destOrd="0" parTransId="{0B357DE5-BB5E-4448-A1D1-5A0088FF77AC}" sibTransId="{16C90017-AE78-4D8C-9E5D-F01EF8D56B9E}"/>
    <dgm:cxn modelId="{8E2AB0CE-90FE-4E6B-86E9-82DE8F952E4A}" srcId="{308A671A-7AAD-42EC-B870-4E1859C68D5D}" destId="{93F1819F-1B5C-48DE-A88D-70C8E8534A5E}" srcOrd="0" destOrd="0" parTransId="{E491270B-CF6B-4646-9A76-17E694F805FB}" sibTransId="{9847C188-FA90-447F-B7F2-4EABAA459850}"/>
    <dgm:cxn modelId="{EF285DD2-A332-45B2-842D-0A6DE322B817}" srcId="{6DB9BD4F-2C84-4076-A9CD-0A4CDC937004}" destId="{C3FC40B3-C5D3-444D-83EF-C09EF8D6B580}" srcOrd="0" destOrd="0" parTransId="{3F593463-C2D5-4DB7-AA92-4814CE7F688B}" sibTransId="{AC231E9D-29A6-4204-8E90-6CCC3D4140E1}"/>
    <dgm:cxn modelId="{93D82FD3-F338-3143-BD41-0BF29061B4E9}" type="presOf" srcId="{33B5F126-FD26-415A-AF3F-4CB0FBCBB657}" destId="{04C35690-7ED7-4F68-BBBD-785ADC3E9258}" srcOrd="0" destOrd="0" presId="urn:microsoft.com/office/officeart/2005/8/layout/vList5"/>
    <dgm:cxn modelId="{9EA92CED-27AF-9C41-846C-4EE78FA30788}" type="presOf" srcId="{93F1819F-1B5C-48DE-A88D-70C8E8534A5E}" destId="{46864A4D-BCC1-487A-9A6C-73895C26EED2}" srcOrd="0" destOrd="0" presId="urn:microsoft.com/office/officeart/2005/8/layout/vList5"/>
    <dgm:cxn modelId="{B4F18BF2-CED3-F24A-8C05-AD979A1993BC}" type="presParOf" srcId="{9A316450-21C9-412D-B8BB-96DE808CE2AC}" destId="{B336A7F2-0DB3-4EC9-BC60-93AFC634A016}" srcOrd="0" destOrd="0" presId="urn:microsoft.com/office/officeart/2005/8/layout/vList5"/>
    <dgm:cxn modelId="{B6C37374-7DF5-B347-B776-ED0EFF450B92}" type="presParOf" srcId="{B336A7F2-0DB3-4EC9-BC60-93AFC634A016}" destId="{42967B61-96C5-4608-8B0A-35005F37D22D}" srcOrd="0" destOrd="0" presId="urn:microsoft.com/office/officeart/2005/8/layout/vList5"/>
    <dgm:cxn modelId="{84891A7A-E55A-E244-9C10-EFAE5A566B88}" type="presParOf" srcId="{B336A7F2-0DB3-4EC9-BC60-93AFC634A016}" destId="{34DFD44F-31DE-4111-B1A2-338FAE45D603}" srcOrd="1" destOrd="0" presId="urn:microsoft.com/office/officeart/2005/8/layout/vList5"/>
    <dgm:cxn modelId="{A720EB40-7B37-F941-8C04-BFE3DEE5E46B}" type="presParOf" srcId="{9A316450-21C9-412D-B8BB-96DE808CE2AC}" destId="{1C1D9F8E-3B43-4534-8344-0DCAF72F16B5}" srcOrd="1" destOrd="0" presId="urn:microsoft.com/office/officeart/2005/8/layout/vList5"/>
    <dgm:cxn modelId="{1990BA4D-C0DA-7B4E-8A57-A6A22AA574E0}" type="presParOf" srcId="{9A316450-21C9-412D-B8BB-96DE808CE2AC}" destId="{E32AD822-69E3-4129-AD76-B024BC806CB2}" srcOrd="2" destOrd="0" presId="urn:microsoft.com/office/officeart/2005/8/layout/vList5"/>
    <dgm:cxn modelId="{6964BB91-2C88-FF4B-AB80-BE6F2F030C19}" type="presParOf" srcId="{E32AD822-69E3-4129-AD76-B024BC806CB2}" destId="{9C939D30-8F67-4E10-9D07-4277B7A2B6C2}" srcOrd="0" destOrd="0" presId="urn:microsoft.com/office/officeart/2005/8/layout/vList5"/>
    <dgm:cxn modelId="{313368FE-F500-A947-A841-C361CE274BB4}" type="presParOf" srcId="{E32AD822-69E3-4129-AD76-B024BC806CB2}" destId="{1546218B-DCD0-4D9D-AB76-2BA22DA2ED4C}" srcOrd="1" destOrd="0" presId="urn:microsoft.com/office/officeart/2005/8/layout/vList5"/>
    <dgm:cxn modelId="{A0399124-089B-1B46-8490-98E2B20990FE}" type="presParOf" srcId="{9A316450-21C9-412D-B8BB-96DE808CE2AC}" destId="{514FF43D-E5A1-4025-BF0C-CB980DA0D898}" srcOrd="3" destOrd="0" presId="urn:microsoft.com/office/officeart/2005/8/layout/vList5"/>
    <dgm:cxn modelId="{D3FB97C2-AA8A-F047-B67B-BC75FDDC40CA}" type="presParOf" srcId="{9A316450-21C9-412D-B8BB-96DE808CE2AC}" destId="{BB2B2064-53D2-4E99-8ABB-FF51E331121E}" srcOrd="4" destOrd="0" presId="urn:microsoft.com/office/officeart/2005/8/layout/vList5"/>
    <dgm:cxn modelId="{CC7E7942-9A4F-3742-9D0E-0D23F2CEDF52}" type="presParOf" srcId="{BB2B2064-53D2-4E99-8ABB-FF51E331121E}" destId="{DA9019C0-6B6F-4525-8476-D3ACC9528EE4}" srcOrd="0" destOrd="0" presId="urn:microsoft.com/office/officeart/2005/8/layout/vList5"/>
    <dgm:cxn modelId="{03796B90-968E-6741-AC3E-357CA9C91EB2}" type="presParOf" srcId="{BB2B2064-53D2-4E99-8ABB-FF51E331121E}" destId="{04C35690-7ED7-4F68-BBBD-785ADC3E9258}" srcOrd="1" destOrd="0" presId="urn:microsoft.com/office/officeart/2005/8/layout/vList5"/>
    <dgm:cxn modelId="{B86826B3-BAEF-2A44-876B-A9C83736E796}" type="presParOf" srcId="{9A316450-21C9-412D-B8BB-96DE808CE2AC}" destId="{4EB663E1-D0AF-4056-9781-B8AB2E67B935}" srcOrd="5" destOrd="0" presId="urn:microsoft.com/office/officeart/2005/8/layout/vList5"/>
    <dgm:cxn modelId="{1A9D10C1-3B80-6F40-8D90-C4BACF49AF3F}" type="presParOf" srcId="{9A316450-21C9-412D-B8BB-96DE808CE2AC}" destId="{6BDD9326-E154-458F-AB08-2BC3DF488D7B}" srcOrd="6" destOrd="0" presId="urn:microsoft.com/office/officeart/2005/8/layout/vList5"/>
    <dgm:cxn modelId="{00E50126-68AD-F946-8651-052B0652C59B}" type="presParOf" srcId="{6BDD9326-E154-458F-AB08-2BC3DF488D7B}" destId="{DF66B0C2-3025-47B8-B615-B8BD9B9295B9}" srcOrd="0" destOrd="0" presId="urn:microsoft.com/office/officeart/2005/8/layout/vList5"/>
    <dgm:cxn modelId="{B035C504-EC87-E646-99DD-EE164D9CEFC4}" type="presParOf" srcId="{6BDD9326-E154-458F-AB08-2BC3DF488D7B}" destId="{46864A4D-BCC1-487A-9A6C-73895C26EE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A189BE-66D1-4218-ADBB-31F838554CF7}" type="doc">
      <dgm:prSet loTypeId="urn:diagrams.loki3.com/BracketList+Icon" loCatId="officeonline" qsTypeId="urn:microsoft.com/office/officeart/2005/8/quickstyle/simple4" qsCatId="simple" csTypeId="urn:microsoft.com/office/officeart/2005/8/colors/colorful1" csCatId="colorful" phldr="1"/>
      <dgm:spPr/>
      <dgm:t>
        <a:bodyPr/>
        <a:lstStyle/>
        <a:p>
          <a:endParaRPr lang="zh-CN" altLang="en-US"/>
        </a:p>
      </dgm:t>
    </dgm:pt>
    <dgm:pt modelId="{DB53E20F-2F82-41D0-B06B-D4D723BB6C02}">
      <dgm:prSet phldrT="[文本]"/>
      <dgm:spPr/>
      <dgm:t>
        <a:bodyPr/>
        <a:lstStyle/>
        <a:p>
          <a:r>
            <a:rPr lang="zh-CN" altLang="en-US" dirty="0"/>
            <a:t>内核级线程</a:t>
          </a:r>
        </a:p>
      </dgm:t>
    </dgm:pt>
    <dgm:pt modelId="{865C1B08-CB00-4E31-A8A5-755DC833BA37}" type="parTrans" cxnId="{228E03FA-0BC7-402A-9CD0-B18DBF25ED8D}">
      <dgm:prSet/>
      <dgm:spPr/>
      <dgm:t>
        <a:bodyPr/>
        <a:lstStyle/>
        <a:p>
          <a:endParaRPr lang="zh-CN" altLang="en-US"/>
        </a:p>
      </dgm:t>
    </dgm:pt>
    <dgm:pt modelId="{FCD10BA9-1EF6-4694-B4E5-D3357D749B25}" type="sibTrans" cxnId="{228E03FA-0BC7-402A-9CD0-B18DBF25ED8D}">
      <dgm:prSet/>
      <dgm:spPr/>
      <dgm:t>
        <a:bodyPr/>
        <a:lstStyle/>
        <a:p>
          <a:endParaRPr lang="zh-CN" altLang="en-US"/>
        </a:p>
      </dgm:t>
    </dgm:pt>
    <dgm:pt modelId="{D10B202B-10D8-4C89-BF7C-3044F0FE63F7}">
      <dgm:prSet phldrT="[文本]"/>
      <dgm:spPr/>
      <dgm:t>
        <a:bodyPr/>
        <a:lstStyle/>
        <a:p>
          <a:r>
            <a:rPr lang="zh-CN" altLang="en-US" dirty="0"/>
            <a:t>每个线程在内核看来都是一个进程</a:t>
          </a:r>
        </a:p>
      </dgm:t>
    </dgm:pt>
    <dgm:pt modelId="{768B6519-8D68-43A3-9C45-ACDFB737D2C0}" type="parTrans" cxnId="{45A25F64-53E8-4E53-AE1F-863F221E9421}">
      <dgm:prSet/>
      <dgm:spPr/>
      <dgm:t>
        <a:bodyPr/>
        <a:lstStyle/>
        <a:p>
          <a:endParaRPr lang="zh-CN" altLang="en-US"/>
        </a:p>
      </dgm:t>
    </dgm:pt>
    <dgm:pt modelId="{E04D5DF7-66B3-4DFE-83D9-487D3A592A39}" type="sibTrans" cxnId="{45A25F64-53E8-4E53-AE1F-863F221E9421}">
      <dgm:prSet/>
      <dgm:spPr/>
      <dgm:t>
        <a:bodyPr/>
        <a:lstStyle/>
        <a:p>
          <a:endParaRPr lang="zh-CN" altLang="en-US"/>
        </a:p>
      </dgm:t>
    </dgm:pt>
    <dgm:pt modelId="{38B99D5E-9631-4D90-AE82-6039DAC632EC}">
      <dgm:prSet phldrT="[文本]"/>
      <dgm:spPr/>
      <dgm:t>
        <a:bodyPr/>
        <a:lstStyle/>
        <a:p>
          <a:r>
            <a:rPr lang="zh-CN" altLang="en-US" dirty="0"/>
            <a:t>用户级线程</a:t>
          </a:r>
        </a:p>
      </dgm:t>
    </dgm:pt>
    <dgm:pt modelId="{7D6BE6C2-A0E6-4371-9267-86C76B9EC902}" type="parTrans" cxnId="{306FBD50-5D14-4F78-9627-97D62400CE63}">
      <dgm:prSet/>
      <dgm:spPr/>
      <dgm:t>
        <a:bodyPr/>
        <a:lstStyle/>
        <a:p>
          <a:endParaRPr lang="zh-CN" altLang="en-US"/>
        </a:p>
      </dgm:t>
    </dgm:pt>
    <dgm:pt modelId="{554E62EB-0FA6-41DD-AA1B-C458751D4D1C}" type="sibTrans" cxnId="{306FBD50-5D14-4F78-9627-97D62400CE63}">
      <dgm:prSet/>
      <dgm:spPr/>
      <dgm:t>
        <a:bodyPr/>
        <a:lstStyle/>
        <a:p>
          <a:endParaRPr lang="zh-CN" altLang="en-US"/>
        </a:p>
      </dgm:t>
    </dgm:pt>
    <dgm:pt modelId="{F4663F26-8727-42E0-AF65-C328EA42BAD0}">
      <dgm:prSet phldrT="[文本]"/>
      <dgm:spPr/>
      <dgm:t>
        <a:bodyPr/>
        <a:lstStyle/>
        <a:p>
          <a:r>
            <a:rPr lang="zh-CN" altLang="en-US" dirty="0"/>
            <a:t>内核无法感知，用户自己控制</a:t>
          </a:r>
        </a:p>
      </dgm:t>
    </dgm:pt>
    <dgm:pt modelId="{870506D7-FB92-4A4B-85C7-3158C11E5EAE}" type="parTrans" cxnId="{CE7FC3FC-F0CE-4811-9D1E-A00B2FA77C44}">
      <dgm:prSet/>
      <dgm:spPr/>
      <dgm:t>
        <a:bodyPr/>
        <a:lstStyle/>
        <a:p>
          <a:endParaRPr lang="zh-CN" altLang="en-US"/>
        </a:p>
      </dgm:t>
    </dgm:pt>
    <dgm:pt modelId="{53412745-DD39-42CC-B61A-A27AFCE54DCF}" type="sibTrans" cxnId="{CE7FC3FC-F0CE-4811-9D1E-A00B2FA77C44}">
      <dgm:prSet/>
      <dgm:spPr/>
      <dgm:t>
        <a:bodyPr/>
        <a:lstStyle/>
        <a:p>
          <a:endParaRPr lang="zh-CN" altLang="en-US"/>
        </a:p>
      </dgm:t>
    </dgm:pt>
    <dgm:pt modelId="{B11165CF-FC10-4BD0-9981-7C580DD38A12}" type="pres">
      <dgm:prSet presAssocID="{D2A189BE-66D1-4218-ADBB-31F838554CF7}" presName="Name0" presStyleCnt="0">
        <dgm:presLayoutVars>
          <dgm:dir/>
          <dgm:animLvl val="lvl"/>
          <dgm:resizeHandles val="exact"/>
        </dgm:presLayoutVars>
      </dgm:prSet>
      <dgm:spPr/>
    </dgm:pt>
    <dgm:pt modelId="{C1AF9BC2-D1A9-46C1-B7D5-A2F0392BE346}" type="pres">
      <dgm:prSet presAssocID="{DB53E20F-2F82-41D0-B06B-D4D723BB6C02}" presName="linNode" presStyleCnt="0"/>
      <dgm:spPr/>
    </dgm:pt>
    <dgm:pt modelId="{86051F5D-7B15-49F5-A5FC-EF56CD284E3B}" type="pres">
      <dgm:prSet presAssocID="{DB53E20F-2F82-41D0-B06B-D4D723BB6C02}" presName="parTx" presStyleLbl="revTx" presStyleIdx="0" presStyleCnt="2">
        <dgm:presLayoutVars>
          <dgm:chMax val="1"/>
          <dgm:bulletEnabled val="1"/>
        </dgm:presLayoutVars>
      </dgm:prSet>
      <dgm:spPr/>
    </dgm:pt>
    <dgm:pt modelId="{BD205E39-9FD5-4B20-BD00-B8FC60D3D4C5}" type="pres">
      <dgm:prSet presAssocID="{DB53E20F-2F82-41D0-B06B-D4D723BB6C02}" presName="bracket" presStyleLbl="parChTrans1D1" presStyleIdx="0" presStyleCnt="2"/>
      <dgm:spPr/>
    </dgm:pt>
    <dgm:pt modelId="{1CEC367B-7219-44A8-9E48-3BE4B59A4183}" type="pres">
      <dgm:prSet presAssocID="{DB53E20F-2F82-41D0-B06B-D4D723BB6C02}" presName="spH" presStyleCnt="0"/>
      <dgm:spPr/>
    </dgm:pt>
    <dgm:pt modelId="{E8C06D01-FAE9-4D9C-9002-3EAEAA944459}" type="pres">
      <dgm:prSet presAssocID="{DB53E20F-2F82-41D0-B06B-D4D723BB6C02}" presName="desTx" presStyleLbl="node1" presStyleIdx="0" presStyleCnt="2">
        <dgm:presLayoutVars>
          <dgm:bulletEnabled val="1"/>
        </dgm:presLayoutVars>
      </dgm:prSet>
      <dgm:spPr/>
    </dgm:pt>
    <dgm:pt modelId="{7153CA98-AEEE-42FA-B94C-6D312F46A938}" type="pres">
      <dgm:prSet presAssocID="{FCD10BA9-1EF6-4694-B4E5-D3357D749B25}" presName="spV" presStyleCnt="0"/>
      <dgm:spPr/>
    </dgm:pt>
    <dgm:pt modelId="{261A07A8-7BA0-48D4-BB53-587510274F11}" type="pres">
      <dgm:prSet presAssocID="{38B99D5E-9631-4D90-AE82-6039DAC632EC}" presName="linNode" presStyleCnt="0"/>
      <dgm:spPr/>
    </dgm:pt>
    <dgm:pt modelId="{A17397C7-BE8D-4B51-8E7D-56F4C1E04038}" type="pres">
      <dgm:prSet presAssocID="{38B99D5E-9631-4D90-AE82-6039DAC632EC}" presName="parTx" presStyleLbl="revTx" presStyleIdx="1" presStyleCnt="2">
        <dgm:presLayoutVars>
          <dgm:chMax val="1"/>
          <dgm:bulletEnabled val="1"/>
        </dgm:presLayoutVars>
      </dgm:prSet>
      <dgm:spPr/>
    </dgm:pt>
    <dgm:pt modelId="{31C55D4A-D0F9-482F-B453-5040E4FF8DCD}" type="pres">
      <dgm:prSet presAssocID="{38B99D5E-9631-4D90-AE82-6039DAC632EC}" presName="bracket" presStyleLbl="parChTrans1D1" presStyleIdx="1" presStyleCnt="2"/>
      <dgm:spPr/>
    </dgm:pt>
    <dgm:pt modelId="{67D714E5-80A5-41E5-9C44-DBBFAA4100FF}" type="pres">
      <dgm:prSet presAssocID="{38B99D5E-9631-4D90-AE82-6039DAC632EC}" presName="spH" presStyleCnt="0"/>
      <dgm:spPr/>
    </dgm:pt>
    <dgm:pt modelId="{D15411B5-2876-4843-AA71-54ADC3EDBE9B}" type="pres">
      <dgm:prSet presAssocID="{38B99D5E-9631-4D90-AE82-6039DAC632EC}" presName="desTx" presStyleLbl="node1" presStyleIdx="1" presStyleCnt="2">
        <dgm:presLayoutVars>
          <dgm:bulletEnabled val="1"/>
        </dgm:presLayoutVars>
      </dgm:prSet>
      <dgm:spPr/>
    </dgm:pt>
  </dgm:ptLst>
  <dgm:cxnLst>
    <dgm:cxn modelId="{8B59A909-71A4-4F75-8BAA-635F867D6CB1}" type="presOf" srcId="{D2A189BE-66D1-4218-ADBB-31F838554CF7}" destId="{B11165CF-FC10-4BD0-9981-7C580DD38A12}" srcOrd="0" destOrd="0" presId="urn:diagrams.loki3.com/BracketList+Icon"/>
    <dgm:cxn modelId="{306FBD50-5D14-4F78-9627-97D62400CE63}" srcId="{D2A189BE-66D1-4218-ADBB-31F838554CF7}" destId="{38B99D5E-9631-4D90-AE82-6039DAC632EC}" srcOrd="1" destOrd="0" parTransId="{7D6BE6C2-A0E6-4371-9267-86C76B9EC902}" sibTransId="{554E62EB-0FA6-41DD-AA1B-C458751D4D1C}"/>
    <dgm:cxn modelId="{45A25F64-53E8-4E53-AE1F-863F221E9421}" srcId="{DB53E20F-2F82-41D0-B06B-D4D723BB6C02}" destId="{D10B202B-10D8-4C89-BF7C-3044F0FE63F7}" srcOrd="0" destOrd="0" parTransId="{768B6519-8D68-43A3-9C45-ACDFB737D2C0}" sibTransId="{E04D5DF7-66B3-4DFE-83D9-487D3A592A39}"/>
    <dgm:cxn modelId="{12ED697A-10A2-423E-8341-3321DC53CC41}" type="presOf" srcId="{D10B202B-10D8-4C89-BF7C-3044F0FE63F7}" destId="{E8C06D01-FAE9-4D9C-9002-3EAEAA944459}" srcOrd="0" destOrd="0" presId="urn:diagrams.loki3.com/BracketList+Icon"/>
    <dgm:cxn modelId="{2B380DAB-9EDF-4010-87DB-5A7462DA602B}" type="presOf" srcId="{DB53E20F-2F82-41D0-B06B-D4D723BB6C02}" destId="{86051F5D-7B15-49F5-A5FC-EF56CD284E3B}" srcOrd="0" destOrd="0" presId="urn:diagrams.loki3.com/BracketList+Icon"/>
    <dgm:cxn modelId="{953CBEBB-4087-4A3E-9A49-AB7296C60C2C}" type="presOf" srcId="{38B99D5E-9631-4D90-AE82-6039DAC632EC}" destId="{A17397C7-BE8D-4B51-8E7D-56F4C1E04038}" srcOrd="0" destOrd="0" presId="urn:diagrams.loki3.com/BracketList+Icon"/>
    <dgm:cxn modelId="{B3A2F6E1-3867-4B2E-B375-3BE40F2FD2B7}" type="presOf" srcId="{F4663F26-8727-42E0-AF65-C328EA42BAD0}" destId="{D15411B5-2876-4843-AA71-54ADC3EDBE9B}" srcOrd="0" destOrd="0" presId="urn:diagrams.loki3.com/BracketList+Icon"/>
    <dgm:cxn modelId="{228E03FA-0BC7-402A-9CD0-B18DBF25ED8D}" srcId="{D2A189BE-66D1-4218-ADBB-31F838554CF7}" destId="{DB53E20F-2F82-41D0-B06B-D4D723BB6C02}" srcOrd="0" destOrd="0" parTransId="{865C1B08-CB00-4E31-A8A5-755DC833BA37}" sibTransId="{FCD10BA9-1EF6-4694-B4E5-D3357D749B25}"/>
    <dgm:cxn modelId="{CE7FC3FC-F0CE-4811-9D1E-A00B2FA77C44}" srcId="{38B99D5E-9631-4D90-AE82-6039DAC632EC}" destId="{F4663F26-8727-42E0-AF65-C328EA42BAD0}" srcOrd="0" destOrd="0" parTransId="{870506D7-FB92-4A4B-85C7-3158C11E5EAE}" sibTransId="{53412745-DD39-42CC-B61A-A27AFCE54DCF}"/>
    <dgm:cxn modelId="{0B1A3413-8FCD-47A9-A6A9-86AC62F97B14}" type="presParOf" srcId="{B11165CF-FC10-4BD0-9981-7C580DD38A12}" destId="{C1AF9BC2-D1A9-46C1-B7D5-A2F0392BE346}" srcOrd="0" destOrd="0" presId="urn:diagrams.loki3.com/BracketList+Icon"/>
    <dgm:cxn modelId="{0CD3785D-2FEB-4599-8D2B-F9323F9D7090}" type="presParOf" srcId="{C1AF9BC2-D1A9-46C1-B7D5-A2F0392BE346}" destId="{86051F5D-7B15-49F5-A5FC-EF56CD284E3B}" srcOrd="0" destOrd="0" presId="urn:diagrams.loki3.com/BracketList+Icon"/>
    <dgm:cxn modelId="{6B86CB4E-C6CE-4D05-AEC1-03141792554B}" type="presParOf" srcId="{C1AF9BC2-D1A9-46C1-B7D5-A2F0392BE346}" destId="{BD205E39-9FD5-4B20-BD00-B8FC60D3D4C5}" srcOrd="1" destOrd="0" presId="urn:diagrams.loki3.com/BracketList+Icon"/>
    <dgm:cxn modelId="{E3FCB9C9-3B67-4542-8247-DFDBAE002A4F}" type="presParOf" srcId="{C1AF9BC2-D1A9-46C1-B7D5-A2F0392BE346}" destId="{1CEC367B-7219-44A8-9E48-3BE4B59A4183}" srcOrd="2" destOrd="0" presId="urn:diagrams.loki3.com/BracketList+Icon"/>
    <dgm:cxn modelId="{C642FD04-E238-41BB-9DFB-B33566E8590E}" type="presParOf" srcId="{C1AF9BC2-D1A9-46C1-B7D5-A2F0392BE346}" destId="{E8C06D01-FAE9-4D9C-9002-3EAEAA944459}" srcOrd="3" destOrd="0" presId="urn:diagrams.loki3.com/BracketList+Icon"/>
    <dgm:cxn modelId="{95BA9A8A-9336-4CFE-9234-D3F33A484668}" type="presParOf" srcId="{B11165CF-FC10-4BD0-9981-7C580DD38A12}" destId="{7153CA98-AEEE-42FA-B94C-6D312F46A938}" srcOrd="1" destOrd="0" presId="urn:diagrams.loki3.com/BracketList+Icon"/>
    <dgm:cxn modelId="{949B241D-E05A-4D72-9180-5333F52F6537}" type="presParOf" srcId="{B11165CF-FC10-4BD0-9981-7C580DD38A12}" destId="{261A07A8-7BA0-48D4-BB53-587510274F11}" srcOrd="2" destOrd="0" presId="urn:diagrams.loki3.com/BracketList+Icon"/>
    <dgm:cxn modelId="{BF164ED6-E259-443E-8361-2FC1542DC2A2}" type="presParOf" srcId="{261A07A8-7BA0-48D4-BB53-587510274F11}" destId="{A17397C7-BE8D-4B51-8E7D-56F4C1E04038}" srcOrd="0" destOrd="0" presId="urn:diagrams.loki3.com/BracketList+Icon"/>
    <dgm:cxn modelId="{B000C73C-5D24-4AD9-8829-DB9F185E8830}" type="presParOf" srcId="{261A07A8-7BA0-48D4-BB53-587510274F11}" destId="{31C55D4A-D0F9-482F-B453-5040E4FF8DCD}" srcOrd="1" destOrd="0" presId="urn:diagrams.loki3.com/BracketList+Icon"/>
    <dgm:cxn modelId="{D18E027D-27EC-4A2E-83FF-5928F853E63E}" type="presParOf" srcId="{261A07A8-7BA0-48D4-BB53-587510274F11}" destId="{67D714E5-80A5-41E5-9C44-DBBFAA4100FF}" srcOrd="2" destOrd="0" presId="urn:diagrams.loki3.com/BracketList+Icon"/>
    <dgm:cxn modelId="{B5664921-6D92-47B0-8602-D1EDCE9B71C7}" type="presParOf" srcId="{261A07A8-7BA0-48D4-BB53-587510274F11}" destId="{D15411B5-2876-4843-AA71-54ADC3EDBE9B}" srcOrd="3" destOrd="0" presId="urn:diagrams.loki3.com/BracketLis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499E9C-D8E7-AB41-8544-676087FF773F}" type="doc">
      <dgm:prSet loTypeId="urn:microsoft.com/office/officeart/2005/8/layout/cycle6" loCatId="" qsTypeId="urn:microsoft.com/office/officeart/2005/8/quickstyle/simple4" qsCatId="simple" csTypeId="urn:microsoft.com/office/officeart/2005/8/colors/colorful1" csCatId="colorful" phldr="1"/>
      <dgm:spPr/>
      <dgm:t>
        <a:bodyPr/>
        <a:lstStyle/>
        <a:p>
          <a:endParaRPr lang="zh-CN" altLang="en-US"/>
        </a:p>
      </dgm:t>
    </dgm:pt>
    <dgm:pt modelId="{95AC46AE-29E4-1644-8896-A16A5D0A6148}">
      <dgm:prSet phldrT="[文本]"/>
      <dgm:spPr/>
      <dgm:t>
        <a:bodyPr/>
        <a:lstStyle/>
        <a:p>
          <a:r>
            <a:rPr lang="zh-CN" altLang="en-US"/>
            <a:t>调度开销</a:t>
          </a:r>
        </a:p>
      </dgm:t>
    </dgm:pt>
    <dgm:pt modelId="{B5089BEF-CB2C-5849-B6F8-0D2DE5F42C4F}" type="parTrans" cxnId="{ADCAF703-82BF-8349-B3A7-63924686281A}">
      <dgm:prSet/>
      <dgm:spPr/>
      <dgm:t>
        <a:bodyPr/>
        <a:lstStyle/>
        <a:p>
          <a:endParaRPr lang="zh-CN" altLang="en-US"/>
        </a:p>
      </dgm:t>
    </dgm:pt>
    <dgm:pt modelId="{A6AF49C5-D683-1241-AB44-5B97CC102E4A}" type="sibTrans" cxnId="{ADCAF703-82BF-8349-B3A7-63924686281A}">
      <dgm:prSet/>
      <dgm:spPr/>
      <dgm:t>
        <a:bodyPr/>
        <a:lstStyle/>
        <a:p>
          <a:endParaRPr lang="zh-CN" altLang="en-US"/>
        </a:p>
      </dgm:t>
    </dgm:pt>
    <dgm:pt modelId="{21C877DE-CF47-CA47-AEC9-AD7F6BC74C31}">
      <dgm:prSet phldrT="[文本]"/>
      <dgm:spPr/>
      <dgm:t>
        <a:bodyPr/>
        <a:lstStyle/>
        <a:p>
          <a:r>
            <a:rPr lang="zh-CN" altLang="en-US"/>
            <a:t>并发效率</a:t>
          </a:r>
        </a:p>
      </dgm:t>
    </dgm:pt>
    <dgm:pt modelId="{07887B4D-E7BC-784A-9777-CF81C93E823D}" type="parTrans" cxnId="{F9B32F34-A126-5847-9B2F-06CEDD08812E}">
      <dgm:prSet/>
      <dgm:spPr/>
      <dgm:t>
        <a:bodyPr/>
        <a:lstStyle/>
        <a:p>
          <a:endParaRPr lang="zh-CN" altLang="en-US"/>
        </a:p>
      </dgm:t>
    </dgm:pt>
    <dgm:pt modelId="{E9C828CE-54D6-2246-B576-94308A4E4B8F}" type="sibTrans" cxnId="{F9B32F34-A126-5847-9B2F-06CEDD08812E}">
      <dgm:prSet/>
      <dgm:spPr/>
      <dgm:t>
        <a:bodyPr/>
        <a:lstStyle/>
        <a:p>
          <a:endParaRPr lang="zh-CN" altLang="en-US"/>
        </a:p>
      </dgm:t>
    </dgm:pt>
    <dgm:pt modelId="{CAF8B6D3-25DE-BB4D-AC26-2B1E1077FDAF}">
      <dgm:prSet phldrT="[文本]"/>
      <dgm:spPr/>
      <dgm:t>
        <a:bodyPr/>
        <a:lstStyle/>
        <a:p>
          <a:r>
            <a:rPr lang="zh-CN" altLang="en-US"/>
            <a:t>执行时间</a:t>
          </a:r>
        </a:p>
      </dgm:t>
    </dgm:pt>
    <dgm:pt modelId="{822D1AE2-2EC6-DD46-8347-1654BDAB8503}" type="parTrans" cxnId="{04887F59-88FA-4146-A31C-CDE1B73B8C6D}">
      <dgm:prSet/>
      <dgm:spPr/>
      <dgm:t>
        <a:bodyPr/>
        <a:lstStyle/>
        <a:p>
          <a:endParaRPr lang="zh-CN" altLang="en-US"/>
        </a:p>
      </dgm:t>
    </dgm:pt>
    <dgm:pt modelId="{859CDBD3-75C6-014D-81F4-B221E4C7A673}" type="sibTrans" cxnId="{04887F59-88FA-4146-A31C-CDE1B73B8C6D}">
      <dgm:prSet/>
      <dgm:spPr/>
      <dgm:t>
        <a:bodyPr/>
        <a:lstStyle/>
        <a:p>
          <a:endParaRPr lang="zh-CN" altLang="en-US"/>
        </a:p>
      </dgm:t>
    </dgm:pt>
    <dgm:pt modelId="{F4946913-14F0-CD45-8102-AAF648E8BE61}" type="pres">
      <dgm:prSet presAssocID="{B1499E9C-D8E7-AB41-8544-676087FF773F}" presName="cycle" presStyleCnt="0">
        <dgm:presLayoutVars>
          <dgm:dir/>
          <dgm:resizeHandles val="exact"/>
        </dgm:presLayoutVars>
      </dgm:prSet>
      <dgm:spPr/>
    </dgm:pt>
    <dgm:pt modelId="{A8955512-8F74-6544-B988-73EA4541ED59}" type="pres">
      <dgm:prSet presAssocID="{95AC46AE-29E4-1644-8896-A16A5D0A6148}" presName="node" presStyleLbl="node1" presStyleIdx="0" presStyleCnt="3">
        <dgm:presLayoutVars>
          <dgm:bulletEnabled val="1"/>
        </dgm:presLayoutVars>
      </dgm:prSet>
      <dgm:spPr/>
    </dgm:pt>
    <dgm:pt modelId="{7C8D81AE-D778-F342-946B-7C6F307132ED}" type="pres">
      <dgm:prSet presAssocID="{95AC46AE-29E4-1644-8896-A16A5D0A6148}" presName="spNode" presStyleCnt="0"/>
      <dgm:spPr/>
    </dgm:pt>
    <dgm:pt modelId="{83828905-6829-9F4D-9AF2-4CE7429EB041}" type="pres">
      <dgm:prSet presAssocID="{A6AF49C5-D683-1241-AB44-5B97CC102E4A}" presName="sibTrans" presStyleLbl="sibTrans1D1" presStyleIdx="0" presStyleCnt="3"/>
      <dgm:spPr/>
    </dgm:pt>
    <dgm:pt modelId="{79866438-6B57-CB4C-88FB-9787A4150F09}" type="pres">
      <dgm:prSet presAssocID="{21C877DE-CF47-CA47-AEC9-AD7F6BC74C31}" presName="node" presStyleLbl="node1" presStyleIdx="1" presStyleCnt="3">
        <dgm:presLayoutVars>
          <dgm:bulletEnabled val="1"/>
        </dgm:presLayoutVars>
      </dgm:prSet>
      <dgm:spPr/>
    </dgm:pt>
    <dgm:pt modelId="{27A1CF66-9AE3-C54E-9213-B622D54D9F66}" type="pres">
      <dgm:prSet presAssocID="{21C877DE-CF47-CA47-AEC9-AD7F6BC74C31}" presName="spNode" presStyleCnt="0"/>
      <dgm:spPr/>
    </dgm:pt>
    <dgm:pt modelId="{09A6B3E4-F1CA-E146-A172-52BDCEB95E9B}" type="pres">
      <dgm:prSet presAssocID="{E9C828CE-54D6-2246-B576-94308A4E4B8F}" presName="sibTrans" presStyleLbl="sibTrans1D1" presStyleIdx="1" presStyleCnt="3"/>
      <dgm:spPr/>
    </dgm:pt>
    <dgm:pt modelId="{08EA07FB-8BA9-344A-8AAC-CEC4005B0D7D}" type="pres">
      <dgm:prSet presAssocID="{CAF8B6D3-25DE-BB4D-AC26-2B1E1077FDAF}" presName="node" presStyleLbl="node1" presStyleIdx="2" presStyleCnt="3">
        <dgm:presLayoutVars>
          <dgm:bulletEnabled val="1"/>
        </dgm:presLayoutVars>
      </dgm:prSet>
      <dgm:spPr/>
    </dgm:pt>
    <dgm:pt modelId="{DDF4494C-4FAB-6242-B088-16AF0A868611}" type="pres">
      <dgm:prSet presAssocID="{CAF8B6D3-25DE-BB4D-AC26-2B1E1077FDAF}" presName="spNode" presStyleCnt="0"/>
      <dgm:spPr/>
    </dgm:pt>
    <dgm:pt modelId="{C8223A9B-C202-D549-8EEE-C447989E43C5}" type="pres">
      <dgm:prSet presAssocID="{859CDBD3-75C6-014D-81F4-B221E4C7A673}" presName="sibTrans" presStyleLbl="sibTrans1D1" presStyleIdx="2" presStyleCnt="3"/>
      <dgm:spPr/>
    </dgm:pt>
  </dgm:ptLst>
  <dgm:cxnLst>
    <dgm:cxn modelId="{ADCAF703-82BF-8349-B3A7-63924686281A}" srcId="{B1499E9C-D8E7-AB41-8544-676087FF773F}" destId="{95AC46AE-29E4-1644-8896-A16A5D0A6148}" srcOrd="0" destOrd="0" parTransId="{B5089BEF-CB2C-5849-B6F8-0D2DE5F42C4F}" sibTransId="{A6AF49C5-D683-1241-AB44-5B97CC102E4A}"/>
    <dgm:cxn modelId="{C8DF8A09-D028-6B43-AD5F-6ED9CFC71583}" type="presOf" srcId="{A6AF49C5-D683-1241-AB44-5B97CC102E4A}" destId="{83828905-6829-9F4D-9AF2-4CE7429EB041}" srcOrd="0" destOrd="0" presId="urn:microsoft.com/office/officeart/2005/8/layout/cycle6"/>
    <dgm:cxn modelId="{E3A88921-FA26-244D-9D2D-C7E0B300C92F}" type="presOf" srcId="{21C877DE-CF47-CA47-AEC9-AD7F6BC74C31}" destId="{79866438-6B57-CB4C-88FB-9787A4150F09}" srcOrd="0" destOrd="0" presId="urn:microsoft.com/office/officeart/2005/8/layout/cycle6"/>
    <dgm:cxn modelId="{F9B32F34-A126-5847-9B2F-06CEDD08812E}" srcId="{B1499E9C-D8E7-AB41-8544-676087FF773F}" destId="{21C877DE-CF47-CA47-AEC9-AD7F6BC74C31}" srcOrd="1" destOrd="0" parTransId="{07887B4D-E7BC-784A-9777-CF81C93E823D}" sibTransId="{E9C828CE-54D6-2246-B576-94308A4E4B8F}"/>
    <dgm:cxn modelId="{04887F59-88FA-4146-A31C-CDE1B73B8C6D}" srcId="{B1499E9C-D8E7-AB41-8544-676087FF773F}" destId="{CAF8B6D3-25DE-BB4D-AC26-2B1E1077FDAF}" srcOrd="2" destOrd="0" parTransId="{822D1AE2-2EC6-DD46-8347-1654BDAB8503}" sibTransId="{859CDBD3-75C6-014D-81F4-B221E4C7A673}"/>
    <dgm:cxn modelId="{3CB05D85-1C98-9640-AC3E-2C959EC696E3}" type="presOf" srcId="{E9C828CE-54D6-2246-B576-94308A4E4B8F}" destId="{09A6B3E4-F1CA-E146-A172-52BDCEB95E9B}" srcOrd="0" destOrd="0" presId="urn:microsoft.com/office/officeart/2005/8/layout/cycle6"/>
    <dgm:cxn modelId="{0BAC6A90-3F11-044C-AAB0-ADD1D6BF276B}" type="presOf" srcId="{B1499E9C-D8E7-AB41-8544-676087FF773F}" destId="{F4946913-14F0-CD45-8102-AAF648E8BE61}" srcOrd="0" destOrd="0" presId="urn:microsoft.com/office/officeart/2005/8/layout/cycle6"/>
    <dgm:cxn modelId="{65ACE59C-C7ED-A04B-B55E-D165EBBD8665}" type="presOf" srcId="{CAF8B6D3-25DE-BB4D-AC26-2B1E1077FDAF}" destId="{08EA07FB-8BA9-344A-8AAC-CEC4005B0D7D}" srcOrd="0" destOrd="0" presId="urn:microsoft.com/office/officeart/2005/8/layout/cycle6"/>
    <dgm:cxn modelId="{0AD5ADDB-29AB-F149-A4C6-12FD646DFA74}" type="presOf" srcId="{95AC46AE-29E4-1644-8896-A16A5D0A6148}" destId="{A8955512-8F74-6544-B988-73EA4541ED59}" srcOrd="0" destOrd="0" presId="urn:microsoft.com/office/officeart/2005/8/layout/cycle6"/>
    <dgm:cxn modelId="{02DE85E6-3AB8-0E4A-B2AD-B0D0CABBD197}" type="presOf" srcId="{859CDBD3-75C6-014D-81F4-B221E4C7A673}" destId="{C8223A9B-C202-D549-8EEE-C447989E43C5}" srcOrd="0" destOrd="0" presId="urn:microsoft.com/office/officeart/2005/8/layout/cycle6"/>
    <dgm:cxn modelId="{6F027A76-6902-EA40-A014-AC9594A7BA97}" type="presParOf" srcId="{F4946913-14F0-CD45-8102-AAF648E8BE61}" destId="{A8955512-8F74-6544-B988-73EA4541ED59}" srcOrd="0" destOrd="0" presId="urn:microsoft.com/office/officeart/2005/8/layout/cycle6"/>
    <dgm:cxn modelId="{993FBC17-7117-E041-8EFF-F335876E840F}" type="presParOf" srcId="{F4946913-14F0-CD45-8102-AAF648E8BE61}" destId="{7C8D81AE-D778-F342-946B-7C6F307132ED}" srcOrd="1" destOrd="0" presId="urn:microsoft.com/office/officeart/2005/8/layout/cycle6"/>
    <dgm:cxn modelId="{82CB7227-528C-0C48-A5C9-C4DD3437635F}" type="presParOf" srcId="{F4946913-14F0-CD45-8102-AAF648E8BE61}" destId="{83828905-6829-9F4D-9AF2-4CE7429EB041}" srcOrd="2" destOrd="0" presId="urn:microsoft.com/office/officeart/2005/8/layout/cycle6"/>
    <dgm:cxn modelId="{B8142C6E-38BF-1945-BAB8-F815995386F8}" type="presParOf" srcId="{F4946913-14F0-CD45-8102-AAF648E8BE61}" destId="{79866438-6B57-CB4C-88FB-9787A4150F09}" srcOrd="3" destOrd="0" presId="urn:microsoft.com/office/officeart/2005/8/layout/cycle6"/>
    <dgm:cxn modelId="{72C078D8-A618-2A40-971F-C7A63B372FD6}" type="presParOf" srcId="{F4946913-14F0-CD45-8102-AAF648E8BE61}" destId="{27A1CF66-9AE3-C54E-9213-B622D54D9F66}" srcOrd="4" destOrd="0" presId="urn:microsoft.com/office/officeart/2005/8/layout/cycle6"/>
    <dgm:cxn modelId="{C478F4D1-F5DC-CD47-A416-CB447DE6B0F5}" type="presParOf" srcId="{F4946913-14F0-CD45-8102-AAF648E8BE61}" destId="{09A6B3E4-F1CA-E146-A172-52BDCEB95E9B}" srcOrd="5" destOrd="0" presId="urn:microsoft.com/office/officeart/2005/8/layout/cycle6"/>
    <dgm:cxn modelId="{4E419C88-5F51-1244-ADD1-38C40007D5BF}" type="presParOf" srcId="{F4946913-14F0-CD45-8102-AAF648E8BE61}" destId="{08EA07FB-8BA9-344A-8AAC-CEC4005B0D7D}" srcOrd="6" destOrd="0" presId="urn:microsoft.com/office/officeart/2005/8/layout/cycle6"/>
    <dgm:cxn modelId="{5F7567D8-2150-E14B-8690-79F993715316}" type="presParOf" srcId="{F4946913-14F0-CD45-8102-AAF648E8BE61}" destId="{DDF4494C-4FAB-6242-B088-16AF0A868611}" srcOrd="7" destOrd="0" presId="urn:microsoft.com/office/officeart/2005/8/layout/cycle6"/>
    <dgm:cxn modelId="{959C5865-02D3-7042-8FEE-B4872E1C3B13}" type="presParOf" srcId="{F4946913-14F0-CD45-8102-AAF648E8BE61}" destId="{C8223A9B-C202-D549-8EEE-C447989E43C5}"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FD44F-31DE-4111-B1A2-338FAE45D603}">
      <dsp:nvSpPr>
        <dsp:cNvPr id="0" name=""/>
        <dsp:cNvSpPr/>
      </dsp:nvSpPr>
      <dsp:spPr>
        <a:xfrm rot="5400000">
          <a:off x="4410747" y="-1783024"/>
          <a:ext cx="745903" cy="4502304"/>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zh-CN" sz="2800" kern="1200" baseline="0">
              <a:latin typeface="SimHei" charset="-122"/>
              <a:ea typeface="SimHei" charset="-122"/>
              <a:cs typeface="SimHei" charset="-122"/>
            </a:rPr>
            <a:t>为终端用户建立一进程</a:t>
          </a:r>
          <a:endParaRPr lang="zh-CN" sz="2800" kern="1200">
            <a:latin typeface="SimHei" charset="-122"/>
            <a:ea typeface="SimHei" charset="-122"/>
            <a:cs typeface="SimHei" charset="-122"/>
          </a:endParaRPr>
        </a:p>
      </dsp:txBody>
      <dsp:txXfrm rot="-5400000">
        <a:off x="2532547" y="131588"/>
        <a:ext cx="4465892" cy="673079"/>
      </dsp:txXfrm>
    </dsp:sp>
    <dsp:sp modelId="{42967B61-96C5-4608-8B0A-35005F37D22D}">
      <dsp:nvSpPr>
        <dsp:cNvPr id="0" name=""/>
        <dsp:cNvSpPr/>
      </dsp:nvSpPr>
      <dsp:spPr>
        <a:xfrm>
          <a:off x="0" y="1938"/>
          <a:ext cx="2532546" cy="93237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zh-CN" altLang="en-US" sz="3200" kern="1200" baseline="0" dirty="0">
              <a:latin typeface="SimHei" charset="-122"/>
              <a:ea typeface="SimHei" charset="-122"/>
              <a:cs typeface="SimHei" charset="-122"/>
            </a:rPr>
            <a:t>用户登录</a:t>
          </a:r>
          <a:endParaRPr lang="zh-CN" altLang="en-US" sz="3200" kern="1200" dirty="0">
            <a:latin typeface="SimHei" charset="-122"/>
            <a:ea typeface="SimHei" charset="-122"/>
            <a:cs typeface="SimHei" charset="-122"/>
          </a:endParaRPr>
        </a:p>
      </dsp:txBody>
      <dsp:txXfrm>
        <a:off x="45515" y="47453"/>
        <a:ext cx="2441516" cy="841349"/>
      </dsp:txXfrm>
    </dsp:sp>
    <dsp:sp modelId="{1546218B-DCD0-4D9D-AB76-2BA22DA2ED4C}">
      <dsp:nvSpPr>
        <dsp:cNvPr id="0" name=""/>
        <dsp:cNvSpPr/>
      </dsp:nvSpPr>
      <dsp:spPr>
        <a:xfrm rot="5400000">
          <a:off x="4410747" y="-804026"/>
          <a:ext cx="745903" cy="4502304"/>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zh-CN" sz="2800" kern="1200" baseline="0">
              <a:latin typeface="SimHei" charset="-122"/>
              <a:ea typeface="SimHei" charset="-122"/>
              <a:cs typeface="SimHei" charset="-122"/>
            </a:rPr>
            <a:t>为被调度的作业建立进程</a:t>
          </a:r>
          <a:endParaRPr lang="zh-CN" sz="2800" kern="1200">
            <a:latin typeface="SimHei" charset="-122"/>
            <a:ea typeface="SimHei" charset="-122"/>
            <a:cs typeface="SimHei" charset="-122"/>
          </a:endParaRPr>
        </a:p>
      </dsp:txBody>
      <dsp:txXfrm rot="-5400000">
        <a:off x="2532547" y="1110586"/>
        <a:ext cx="4465892" cy="673079"/>
      </dsp:txXfrm>
    </dsp:sp>
    <dsp:sp modelId="{9C939D30-8F67-4E10-9D07-4277B7A2B6C2}">
      <dsp:nvSpPr>
        <dsp:cNvPr id="0" name=""/>
        <dsp:cNvSpPr/>
      </dsp:nvSpPr>
      <dsp:spPr>
        <a:xfrm>
          <a:off x="0" y="980936"/>
          <a:ext cx="2532546" cy="932379"/>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zh-CN" altLang="en-US" sz="3200" kern="1200" baseline="0" dirty="0">
              <a:latin typeface="SimHei" charset="-122"/>
              <a:ea typeface="SimHei" charset="-122"/>
              <a:cs typeface="SimHei" charset="-122"/>
            </a:rPr>
            <a:t>作业调度</a:t>
          </a:r>
          <a:endParaRPr lang="zh-CN" altLang="en-US" sz="3200" kern="1200" dirty="0">
            <a:latin typeface="SimHei" charset="-122"/>
            <a:ea typeface="SimHei" charset="-122"/>
            <a:cs typeface="SimHei" charset="-122"/>
          </a:endParaRPr>
        </a:p>
      </dsp:txBody>
      <dsp:txXfrm>
        <a:off x="45515" y="1026451"/>
        <a:ext cx="2441516" cy="841349"/>
      </dsp:txXfrm>
    </dsp:sp>
    <dsp:sp modelId="{04C35690-7ED7-4F68-BBBD-785ADC3E9258}">
      <dsp:nvSpPr>
        <dsp:cNvPr id="0" name=""/>
        <dsp:cNvSpPr/>
      </dsp:nvSpPr>
      <dsp:spPr>
        <a:xfrm rot="5400000">
          <a:off x="4410747" y="174971"/>
          <a:ext cx="745903" cy="4502304"/>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zh-CN" altLang="en-US" sz="2800" kern="1200" baseline="0">
              <a:latin typeface="SimHei" charset="-122"/>
              <a:ea typeface="SimHei" charset="-122"/>
              <a:cs typeface="SimHei" charset="-122"/>
            </a:rPr>
            <a:t>如</a:t>
          </a:r>
          <a:r>
            <a:rPr lang="zh-CN" sz="2800" kern="1200" baseline="0">
              <a:latin typeface="SimHei" charset="-122"/>
              <a:ea typeface="SimHei" charset="-122"/>
              <a:cs typeface="SimHei" charset="-122"/>
            </a:rPr>
            <a:t>打印时建立打印进程</a:t>
          </a:r>
          <a:endParaRPr lang="zh-CN" sz="2800" kern="1200">
            <a:latin typeface="SimHei" charset="-122"/>
            <a:ea typeface="SimHei" charset="-122"/>
            <a:cs typeface="SimHei" charset="-122"/>
          </a:endParaRPr>
        </a:p>
      </dsp:txBody>
      <dsp:txXfrm rot="-5400000">
        <a:off x="2532547" y="2089583"/>
        <a:ext cx="4465892" cy="673079"/>
      </dsp:txXfrm>
    </dsp:sp>
    <dsp:sp modelId="{DA9019C0-6B6F-4525-8476-D3ACC9528EE4}">
      <dsp:nvSpPr>
        <dsp:cNvPr id="0" name=""/>
        <dsp:cNvSpPr/>
      </dsp:nvSpPr>
      <dsp:spPr>
        <a:xfrm>
          <a:off x="0" y="1959934"/>
          <a:ext cx="2532546" cy="932379"/>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zh-CN" altLang="en-US" sz="3200" kern="1200" baseline="0">
              <a:latin typeface="SimHei" charset="-122"/>
              <a:ea typeface="SimHei" charset="-122"/>
              <a:cs typeface="SimHei" charset="-122"/>
            </a:rPr>
            <a:t>提供服务</a:t>
          </a:r>
          <a:endParaRPr lang="zh-CN" altLang="en-US" sz="3200" kern="1200">
            <a:latin typeface="SimHei" charset="-122"/>
            <a:ea typeface="SimHei" charset="-122"/>
            <a:cs typeface="SimHei" charset="-122"/>
          </a:endParaRPr>
        </a:p>
      </dsp:txBody>
      <dsp:txXfrm>
        <a:off x="45515" y="2005449"/>
        <a:ext cx="2441516" cy="841349"/>
      </dsp:txXfrm>
    </dsp:sp>
    <dsp:sp modelId="{46864A4D-BCC1-487A-9A6C-73895C26EED2}">
      <dsp:nvSpPr>
        <dsp:cNvPr id="0" name=""/>
        <dsp:cNvSpPr/>
      </dsp:nvSpPr>
      <dsp:spPr>
        <a:xfrm rot="5400000">
          <a:off x="4410747" y="1153969"/>
          <a:ext cx="745903" cy="4502304"/>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zh-CN" sz="2800" kern="1200" baseline="0">
              <a:latin typeface="SimHei" charset="-122"/>
              <a:ea typeface="SimHei" charset="-122"/>
              <a:cs typeface="SimHei" charset="-122"/>
            </a:rPr>
            <a:t>由应用程序建立多个进程</a:t>
          </a:r>
          <a:endParaRPr lang="zh-CN" sz="2800" kern="1200">
            <a:latin typeface="SimHei" charset="-122"/>
            <a:ea typeface="SimHei" charset="-122"/>
            <a:cs typeface="SimHei" charset="-122"/>
          </a:endParaRPr>
        </a:p>
      </dsp:txBody>
      <dsp:txXfrm rot="-5400000">
        <a:off x="2532547" y="3068581"/>
        <a:ext cx="4465892" cy="673079"/>
      </dsp:txXfrm>
    </dsp:sp>
    <dsp:sp modelId="{DF66B0C2-3025-47B8-B615-B8BD9B9295B9}">
      <dsp:nvSpPr>
        <dsp:cNvPr id="0" name=""/>
        <dsp:cNvSpPr/>
      </dsp:nvSpPr>
      <dsp:spPr>
        <a:xfrm>
          <a:off x="0" y="2938932"/>
          <a:ext cx="2532546" cy="932379"/>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zh-CN" altLang="en-US" sz="3200" kern="1200" baseline="0">
              <a:latin typeface="SimHei" charset="-122"/>
              <a:ea typeface="SimHei" charset="-122"/>
              <a:cs typeface="SimHei" charset="-122"/>
            </a:rPr>
            <a:t>应用请求</a:t>
          </a:r>
          <a:endParaRPr lang="zh-CN" altLang="en-US" sz="3200" kern="1200">
            <a:latin typeface="SimHei" charset="-122"/>
            <a:ea typeface="SimHei" charset="-122"/>
            <a:cs typeface="SimHei" charset="-122"/>
          </a:endParaRPr>
        </a:p>
      </dsp:txBody>
      <dsp:txXfrm>
        <a:off x="45515" y="2984447"/>
        <a:ext cx="2441516" cy="841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51F5D-7B15-49F5-A5FC-EF56CD284E3B}">
      <dsp:nvSpPr>
        <dsp:cNvPr id="0" name=""/>
        <dsp:cNvSpPr/>
      </dsp:nvSpPr>
      <dsp:spPr>
        <a:xfrm>
          <a:off x="3808" y="179156"/>
          <a:ext cx="1948019" cy="1304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93980" rIns="263144" bIns="93980" numCol="1" spcCol="1270" anchor="ctr" anchorCtr="0">
          <a:noAutofit/>
        </a:bodyPr>
        <a:lstStyle/>
        <a:p>
          <a:pPr marL="0" lvl="0" indent="0" algn="r" defTabSz="1644650">
            <a:lnSpc>
              <a:spcPct val="90000"/>
            </a:lnSpc>
            <a:spcBef>
              <a:spcPct val="0"/>
            </a:spcBef>
            <a:spcAft>
              <a:spcPct val="35000"/>
            </a:spcAft>
            <a:buNone/>
          </a:pPr>
          <a:r>
            <a:rPr lang="zh-CN" altLang="en-US" sz="3700" kern="1200" dirty="0"/>
            <a:t>内核级线程</a:t>
          </a:r>
        </a:p>
      </dsp:txBody>
      <dsp:txXfrm>
        <a:off x="3808" y="179156"/>
        <a:ext cx="1948019" cy="1304943"/>
      </dsp:txXfrm>
    </dsp:sp>
    <dsp:sp modelId="{BD205E39-9FD5-4B20-BD00-B8FC60D3D4C5}">
      <dsp:nvSpPr>
        <dsp:cNvPr id="0" name=""/>
        <dsp:cNvSpPr/>
      </dsp:nvSpPr>
      <dsp:spPr>
        <a:xfrm>
          <a:off x="1951828" y="138377"/>
          <a:ext cx="389603" cy="138650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8C06D01-FAE9-4D9C-9002-3EAEAA944459}">
      <dsp:nvSpPr>
        <dsp:cNvPr id="0" name=""/>
        <dsp:cNvSpPr/>
      </dsp:nvSpPr>
      <dsp:spPr>
        <a:xfrm>
          <a:off x="2497273" y="138377"/>
          <a:ext cx="5298613" cy="138650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285750" lvl="1" indent="-285750" algn="l" defTabSz="1644650">
            <a:lnSpc>
              <a:spcPct val="90000"/>
            </a:lnSpc>
            <a:spcBef>
              <a:spcPct val="0"/>
            </a:spcBef>
            <a:spcAft>
              <a:spcPct val="15000"/>
            </a:spcAft>
            <a:buChar char="•"/>
          </a:pPr>
          <a:r>
            <a:rPr lang="zh-CN" altLang="en-US" sz="3700" kern="1200" dirty="0"/>
            <a:t>每个线程在内核看来都是一个进程</a:t>
          </a:r>
        </a:p>
      </dsp:txBody>
      <dsp:txXfrm>
        <a:off x="2497273" y="138377"/>
        <a:ext cx="5298613" cy="1386502"/>
      </dsp:txXfrm>
    </dsp:sp>
    <dsp:sp modelId="{A17397C7-BE8D-4B51-8E7D-56F4C1E04038}">
      <dsp:nvSpPr>
        <dsp:cNvPr id="0" name=""/>
        <dsp:cNvSpPr/>
      </dsp:nvSpPr>
      <dsp:spPr>
        <a:xfrm>
          <a:off x="3808" y="1698859"/>
          <a:ext cx="1948019" cy="1304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93980" rIns="263144" bIns="93980" numCol="1" spcCol="1270" anchor="ctr" anchorCtr="0">
          <a:noAutofit/>
        </a:bodyPr>
        <a:lstStyle/>
        <a:p>
          <a:pPr marL="0" lvl="0" indent="0" algn="r" defTabSz="1644650">
            <a:lnSpc>
              <a:spcPct val="90000"/>
            </a:lnSpc>
            <a:spcBef>
              <a:spcPct val="0"/>
            </a:spcBef>
            <a:spcAft>
              <a:spcPct val="35000"/>
            </a:spcAft>
            <a:buNone/>
          </a:pPr>
          <a:r>
            <a:rPr lang="zh-CN" altLang="en-US" sz="3700" kern="1200" dirty="0"/>
            <a:t>用户级线程</a:t>
          </a:r>
        </a:p>
      </dsp:txBody>
      <dsp:txXfrm>
        <a:off x="3808" y="1698859"/>
        <a:ext cx="1948019" cy="1304943"/>
      </dsp:txXfrm>
    </dsp:sp>
    <dsp:sp modelId="{31C55D4A-D0F9-482F-B453-5040E4FF8DCD}">
      <dsp:nvSpPr>
        <dsp:cNvPr id="0" name=""/>
        <dsp:cNvSpPr/>
      </dsp:nvSpPr>
      <dsp:spPr>
        <a:xfrm>
          <a:off x="1951828" y="1658080"/>
          <a:ext cx="389603" cy="138650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15411B5-2876-4843-AA71-54ADC3EDBE9B}">
      <dsp:nvSpPr>
        <dsp:cNvPr id="0" name=""/>
        <dsp:cNvSpPr/>
      </dsp:nvSpPr>
      <dsp:spPr>
        <a:xfrm>
          <a:off x="2497273" y="1658080"/>
          <a:ext cx="5298613" cy="138650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285750" lvl="1" indent="-285750" algn="l" defTabSz="1644650">
            <a:lnSpc>
              <a:spcPct val="90000"/>
            </a:lnSpc>
            <a:spcBef>
              <a:spcPct val="0"/>
            </a:spcBef>
            <a:spcAft>
              <a:spcPct val="15000"/>
            </a:spcAft>
            <a:buChar char="•"/>
          </a:pPr>
          <a:r>
            <a:rPr lang="zh-CN" altLang="en-US" sz="3700" kern="1200" dirty="0"/>
            <a:t>内核无法感知，用户自己控制</a:t>
          </a:r>
        </a:p>
      </dsp:txBody>
      <dsp:txXfrm>
        <a:off x="2497273" y="1658080"/>
        <a:ext cx="5298613" cy="1386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55512-8F74-6544-B988-73EA4541ED59}">
      <dsp:nvSpPr>
        <dsp:cNvPr id="0" name=""/>
        <dsp:cNvSpPr/>
      </dsp:nvSpPr>
      <dsp:spPr>
        <a:xfrm>
          <a:off x="1877830" y="1318"/>
          <a:ext cx="1165384" cy="7574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调度开销</a:t>
          </a:r>
        </a:p>
      </dsp:txBody>
      <dsp:txXfrm>
        <a:off x="1914808" y="38296"/>
        <a:ext cx="1091428" cy="683543"/>
      </dsp:txXfrm>
    </dsp:sp>
    <dsp:sp modelId="{83828905-6829-9F4D-9AF2-4CE7429EB041}">
      <dsp:nvSpPr>
        <dsp:cNvPr id="0" name=""/>
        <dsp:cNvSpPr/>
      </dsp:nvSpPr>
      <dsp:spPr>
        <a:xfrm>
          <a:off x="1450729" y="380068"/>
          <a:ext cx="2019586" cy="2019586"/>
        </a:xfrm>
        <a:custGeom>
          <a:avLst/>
          <a:gdLst/>
          <a:ahLst/>
          <a:cxnLst/>
          <a:rect l="0" t="0" r="0" b="0"/>
          <a:pathLst>
            <a:path>
              <a:moveTo>
                <a:pt x="1600941" y="191119"/>
              </a:moveTo>
              <a:arcTo wR="1009793" hR="1009793" stAng="18349939" swAng="3645263"/>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866438-6B57-CB4C-88FB-9787A4150F09}">
      <dsp:nvSpPr>
        <dsp:cNvPr id="0" name=""/>
        <dsp:cNvSpPr/>
      </dsp:nvSpPr>
      <dsp:spPr>
        <a:xfrm>
          <a:off x="2752336" y="1516008"/>
          <a:ext cx="1165384" cy="757499"/>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并发效率</a:t>
          </a:r>
        </a:p>
      </dsp:txBody>
      <dsp:txXfrm>
        <a:off x="2789314" y="1552986"/>
        <a:ext cx="1091428" cy="683543"/>
      </dsp:txXfrm>
    </dsp:sp>
    <dsp:sp modelId="{09A6B3E4-F1CA-E146-A172-52BDCEB95E9B}">
      <dsp:nvSpPr>
        <dsp:cNvPr id="0" name=""/>
        <dsp:cNvSpPr/>
      </dsp:nvSpPr>
      <dsp:spPr>
        <a:xfrm>
          <a:off x="1450729" y="380068"/>
          <a:ext cx="2019586" cy="2019586"/>
        </a:xfrm>
        <a:custGeom>
          <a:avLst/>
          <a:gdLst/>
          <a:ahLst/>
          <a:cxnLst/>
          <a:rect l="0" t="0" r="0" b="0"/>
          <a:pathLst>
            <a:path>
              <a:moveTo>
                <a:pt x="1489940" y="1898128"/>
              </a:moveTo>
              <a:arcTo wR="1009793" hR="1009793" stAng="3696520" swAng="3406960"/>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EA07FB-8BA9-344A-8AAC-CEC4005B0D7D}">
      <dsp:nvSpPr>
        <dsp:cNvPr id="0" name=""/>
        <dsp:cNvSpPr/>
      </dsp:nvSpPr>
      <dsp:spPr>
        <a:xfrm>
          <a:off x="1003324" y="1516008"/>
          <a:ext cx="1165384" cy="757499"/>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执行时间</a:t>
          </a:r>
        </a:p>
      </dsp:txBody>
      <dsp:txXfrm>
        <a:off x="1040302" y="1552986"/>
        <a:ext cx="1091428" cy="683543"/>
      </dsp:txXfrm>
    </dsp:sp>
    <dsp:sp modelId="{C8223A9B-C202-D549-8EEE-C447989E43C5}">
      <dsp:nvSpPr>
        <dsp:cNvPr id="0" name=""/>
        <dsp:cNvSpPr/>
      </dsp:nvSpPr>
      <dsp:spPr>
        <a:xfrm>
          <a:off x="1450729" y="380068"/>
          <a:ext cx="2019586" cy="2019586"/>
        </a:xfrm>
        <a:custGeom>
          <a:avLst/>
          <a:gdLst/>
          <a:ahLst/>
          <a:cxnLst/>
          <a:rect l="0" t="0" r="0" b="0"/>
          <a:pathLst>
            <a:path>
              <a:moveTo>
                <a:pt x="6665" y="1125622"/>
              </a:moveTo>
              <a:arcTo wR="1009793" hR="1009793" stAng="10404798" swAng="3645263"/>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Icon">
  <dgm:title val="垂直括号列表"/>
  <dgm:desc val="用于显示分组的信息块。适合于大量的 2 级文本。"/>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3C0D16-2F6A-4327-A639-C1806F9F2742}" type="datetimeFigureOut">
              <a:rPr lang="zh-CN" altLang="en-US" smtClean="0"/>
              <a:t>2020/9/16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0970FC-E299-456B-9B7A-CDEDEACB6FD4}" type="slidenum">
              <a:rPr lang="zh-CN" altLang="en-US" smtClean="0"/>
              <a:t>‹#›</a:t>
            </a:fld>
            <a:endParaRPr lang="zh-CN" altLang="en-US"/>
          </a:p>
        </p:txBody>
      </p:sp>
    </p:spTree>
    <p:extLst>
      <p:ext uri="{BB962C8B-B14F-4D97-AF65-F5344CB8AC3E}">
        <p14:creationId xmlns:p14="http://schemas.microsoft.com/office/powerpoint/2010/main" val="153558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16FC71-3C9A-45F4-9380-45465B4166A9}" type="slidenum">
              <a:rPr lang="zh-CN" altLang="en-US"/>
              <a:pPr/>
              <a:t>10</a:t>
            </a:fld>
            <a:endParaRPr lang="en-US" altLang="zh-CN"/>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r>
              <a:rPr lang="en-US" altLang="zh-CN"/>
              <a:t>40/45=89%</a:t>
            </a:r>
          </a:p>
          <a:p>
            <a:r>
              <a:rPr lang="en-US" altLang="zh-CN"/>
              <a:t>15/45=33%</a:t>
            </a:r>
          </a:p>
          <a:p>
            <a:r>
              <a:rPr lang="en-US" altLang="zh-CN"/>
              <a:t>25/45=56%(?)</a:t>
            </a:r>
          </a:p>
        </p:txBody>
      </p:sp>
    </p:spTree>
    <p:extLst>
      <p:ext uri="{BB962C8B-B14F-4D97-AF65-F5344CB8AC3E}">
        <p14:creationId xmlns:p14="http://schemas.microsoft.com/office/powerpoint/2010/main" val="387825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49</a:t>
            </a:fld>
            <a:endParaRPr lang="zh-CN" altLang="en-US"/>
          </a:p>
        </p:txBody>
      </p:sp>
    </p:spTree>
    <p:extLst>
      <p:ext uri="{BB962C8B-B14F-4D97-AF65-F5344CB8AC3E}">
        <p14:creationId xmlns:p14="http://schemas.microsoft.com/office/powerpoint/2010/main" val="3499059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51</a:t>
            </a:fld>
            <a:endParaRPr lang="zh-CN" altLang="en-US"/>
          </a:p>
        </p:txBody>
      </p:sp>
    </p:spTree>
    <p:extLst>
      <p:ext uri="{BB962C8B-B14F-4D97-AF65-F5344CB8AC3E}">
        <p14:creationId xmlns:p14="http://schemas.microsoft.com/office/powerpoint/2010/main" val="79623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SIGHUP</a:t>
            </a:r>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52</a:t>
            </a:fld>
            <a:endParaRPr lang="zh-CN" altLang="en-US"/>
          </a:p>
        </p:txBody>
      </p:sp>
    </p:spTree>
    <p:extLst>
      <p:ext uri="{BB962C8B-B14F-4D97-AF65-F5344CB8AC3E}">
        <p14:creationId xmlns:p14="http://schemas.microsoft.com/office/powerpoint/2010/main" val="942668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56</a:t>
            </a:fld>
            <a:endParaRPr lang="zh-CN" altLang="en-US"/>
          </a:p>
        </p:txBody>
      </p:sp>
    </p:spTree>
    <p:extLst>
      <p:ext uri="{BB962C8B-B14F-4D97-AF65-F5344CB8AC3E}">
        <p14:creationId xmlns:p14="http://schemas.microsoft.com/office/powerpoint/2010/main" val="1738422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copy-on-write</a:t>
            </a:r>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60</a:t>
            </a:fld>
            <a:endParaRPr lang="zh-CN" altLang="en-US"/>
          </a:p>
        </p:txBody>
      </p:sp>
    </p:spTree>
    <p:extLst>
      <p:ext uri="{BB962C8B-B14F-4D97-AF65-F5344CB8AC3E}">
        <p14:creationId xmlns:p14="http://schemas.microsoft.com/office/powerpoint/2010/main" val="559795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66</a:t>
            </a:fld>
            <a:endParaRPr lang="zh-CN" altLang="en-US"/>
          </a:p>
        </p:txBody>
      </p:sp>
    </p:spTree>
    <p:extLst>
      <p:ext uri="{BB962C8B-B14F-4D97-AF65-F5344CB8AC3E}">
        <p14:creationId xmlns:p14="http://schemas.microsoft.com/office/powerpoint/2010/main" val="1875913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马上引出</a:t>
            </a:r>
            <a:r>
              <a:rPr kumimoji="1" lang="en-US" altLang="zh-CN" dirty="0"/>
              <a:t>exec</a:t>
            </a:r>
            <a:r>
              <a:rPr kumimoji="1" lang="zh-CN" altLang="en-US" dirty="0"/>
              <a:t>函数</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67</a:t>
            </a:fld>
            <a:endParaRPr lang="zh-CN" altLang="en-US"/>
          </a:p>
        </p:txBody>
      </p:sp>
    </p:spTree>
    <p:extLst>
      <p:ext uri="{BB962C8B-B14F-4D97-AF65-F5344CB8AC3E}">
        <p14:creationId xmlns:p14="http://schemas.microsoft.com/office/powerpoint/2010/main" val="12992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  fork  </a:t>
            </a:r>
            <a:r>
              <a:rPr kumimoji="1" lang="zh-CN" altLang="en-US" dirty="0"/>
              <a:t>（）：子进程拷贝父进程的数据段，代码段 </a:t>
            </a:r>
          </a:p>
          <a:p>
            <a:r>
              <a:rPr kumimoji="1" lang="zh-CN" altLang="en-US" dirty="0"/>
              <a:t>    </a:t>
            </a:r>
            <a:r>
              <a:rPr kumimoji="1" lang="en-US" altLang="zh-CN" dirty="0" err="1"/>
              <a:t>vfork</a:t>
            </a:r>
            <a:r>
              <a:rPr kumimoji="1" lang="en-US" altLang="zh-CN" dirty="0"/>
              <a:t> </a:t>
            </a:r>
            <a:r>
              <a:rPr kumimoji="1" lang="zh-CN" altLang="en-US" dirty="0"/>
              <a:t>（ ）：子进程与父进程共享数据段 </a:t>
            </a:r>
          </a:p>
          <a:p>
            <a:r>
              <a:rPr kumimoji="1" lang="en-US" altLang="zh-CN" dirty="0"/>
              <a:t>2.  fork </a:t>
            </a:r>
            <a:r>
              <a:rPr kumimoji="1" lang="zh-CN" altLang="en-US" dirty="0"/>
              <a:t>（）父子进程的执行次序不确定 </a:t>
            </a:r>
          </a:p>
          <a:p>
            <a:r>
              <a:rPr kumimoji="1" lang="zh-CN" altLang="en-US" dirty="0"/>
              <a:t>    </a:t>
            </a:r>
            <a:r>
              <a:rPr kumimoji="1" lang="en-US" altLang="zh-CN" dirty="0" err="1"/>
              <a:t>vfork</a:t>
            </a:r>
            <a:r>
              <a:rPr kumimoji="1" lang="en-US" altLang="zh-CN" dirty="0"/>
              <a:t> </a:t>
            </a:r>
            <a:r>
              <a:rPr kumimoji="1" lang="zh-CN" altLang="en-US" dirty="0"/>
              <a:t>保证子进程先运行，在调用</a:t>
            </a:r>
            <a:r>
              <a:rPr kumimoji="1" lang="en-US" altLang="zh-CN" dirty="0"/>
              <a:t>exec </a:t>
            </a:r>
            <a:r>
              <a:rPr kumimoji="1" lang="zh-CN" altLang="en-US" dirty="0"/>
              <a:t>或</a:t>
            </a:r>
            <a:r>
              <a:rPr kumimoji="1" lang="en-US" altLang="zh-CN" dirty="0"/>
              <a:t>exit </a:t>
            </a:r>
            <a:r>
              <a:rPr kumimoji="1" lang="zh-CN" altLang="en-US" dirty="0"/>
              <a:t>之前与父进程数据是共享的</a:t>
            </a:r>
            <a:r>
              <a:rPr kumimoji="1" lang="en-US" altLang="zh-CN" dirty="0"/>
              <a:t>,</a:t>
            </a:r>
            <a:r>
              <a:rPr kumimoji="1" lang="zh-CN" altLang="en-US" dirty="0"/>
              <a:t>在它调用</a:t>
            </a:r>
            <a:r>
              <a:rPr kumimoji="1" lang="en-US" altLang="zh-CN" dirty="0"/>
              <a:t>exec</a:t>
            </a:r>
          </a:p>
          <a:p>
            <a:r>
              <a:rPr kumimoji="1" lang="en-US" altLang="zh-CN" dirty="0"/>
              <a:t>     </a:t>
            </a:r>
            <a:r>
              <a:rPr kumimoji="1" lang="zh-CN" altLang="en-US" dirty="0"/>
              <a:t>或</a:t>
            </a:r>
            <a:r>
              <a:rPr kumimoji="1" lang="en-US" altLang="zh-CN" dirty="0"/>
              <a:t>exit </a:t>
            </a:r>
            <a:r>
              <a:rPr kumimoji="1" lang="zh-CN" altLang="en-US" dirty="0"/>
              <a:t>之后父进程才可能被调度运行。 如果在调用这两个函数之前子进程依赖于父进程的进一步动作，则会导致死锁。</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71</a:t>
            </a:fld>
            <a:endParaRPr lang="zh-CN" altLang="en-US"/>
          </a:p>
        </p:txBody>
      </p:sp>
    </p:spTree>
    <p:extLst>
      <p:ext uri="{BB962C8B-B14F-4D97-AF65-F5344CB8AC3E}">
        <p14:creationId xmlns:p14="http://schemas.microsoft.com/office/powerpoint/2010/main" val="1632310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85</a:t>
            </a:fld>
            <a:endParaRPr lang="zh-CN" altLang="en-US"/>
          </a:p>
        </p:txBody>
      </p:sp>
    </p:spTree>
    <p:extLst>
      <p:ext uri="{BB962C8B-B14F-4D97-AF65-F5344CB8AC3E}">
        <p14:creationId xmlns:p14="http://schemas.microsoft.com/office/powerpoint/2010/main" val="3499059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SMP</a:t>
            </a:r>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89</a:t>
            </a:fld>
            <a:endParaRPr lang="zh-CN" altLang="en-US"/>
          </a:p>
        </p:txBody>
      </p:sp>
    </p:spTree>
    <p:extLst>
      <p:ext uri="{BB962C8B-B14F-4D97-AF65-F5344CB8AC3E}">
        <p14:creationId xmlns:p14="http://schemas.microsoft.com/office/powerpoint/2010/main" val="97824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如：在批处理系统中，提交新作业；为新登录用户创建进程；为请求打印的进程创建打印进程，请求进程可以继续处理其它事情</a:t>
            </a:r>
            <a:endParaRPr lang="en-US" altLang="zh-CN" dirty="0"/>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a:t>例子</a:t>
            </a:r>
            <a:r>
              <a:rPr lang="en-US" altLang="zh-CN" dirty="0"/>
              <a:t>: </a:t>
            </a:r>
            <a:r>
              <a:rPr lang="zh-CN" altLang="en-US" dirty="0"/>
              <a:t>为处理用户帐单而累计资源使用情况的财务程序</a:t>
            </a:r>
          </a:p>
          <a:p>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23</a:t>
            </a:fld>
            <a:endParaRPr lang="zh-CN" altLang="en-US"/>
          </a:p>
        </p:txBody>
      </p:sp>
    </p:spTree>
    <p:extLst>
      <p:ext uri="{BB962C8B-B14F-4D97-AF65-F5344CB8AC3E}">
        <p14:creationId xmlns:p14="http://schemas.microsoft.com/office/powerpoint/2010/main" val="900158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Closehandle</a:t>
            </a:r>
            <a:r>
              <a:rPr kumimoji="1" lang="en-US" altLang="zh-CN" dirty="0"/>
              <a:t>: </a:t>
            </a:r>
            <a:r>
              <a:rPr kumimoji="1" lang="zh-CN" altLang="en-US"/>
              <a:t>关闭内核对象引用计数</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110</a:t>
            </a:fld>
            <a:endParaRPr lang="zh-CN" altLang="en-US"/>
          </a:p>
        </p:txBody>
      </p:sp>
    </p:spTree>
    <p:extLst>
      <p:ext uri="{BB962C8B-B14F-4D97-AF65-F5344CB8AC3E}">
        <p14:creationId xmlns:p14="http://schemas.microsoft.com/office/powerpoint/2010/main" val="167940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112</a:t>
            </a:fld>
            <a:endParaRPr lang="zh-CN" altLang="en-US"/>
          </a:p>
        </p:txBody>
      </p:sp>
    </p:spTree>
    <p:extLst>
      <p:ext uri="{BB962C8B-B14F-4D97-AF65-F5344CB8AC3E}">
        <p14:creationId xmlns:p14="http://schemas.microsoft.com/office/powerpoint/2010/main" val="2136607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事件：不只是</a:t>
            </a:r>
            <a:r>
              <a:rPr lang="en-US" altLang="zh-CN" dirty="0"/>
              <a:t>IO</a:t>
            </a:r>
            <a:r>
              <a:rPr lang="zh-CN" altLang="en-US" dirty="0"/>
              <a:t>，也可能时进程同步的资源等待。</a:t>
            </a:r>
            <a:endParaRPr lang="en-US" altLang="zh-CN" dirty="0"/>
          </a:p>
          <a:p>
            <a:r>
              <a:rPr lang="zh-CN" altLang="en-US" dirty="0"/>
              <a:t>不同阻塞事件会放在不同阻塞队列，可被中断和不可被中断队列由此产生。</a:t>
            </a:r>
            <a:endParaRPr lang="en-US" altLang="zh-CN" dirty="0"/>
          </a:p>
          <a:p>
            <a:endParaRPr lang="en-US" altLang="zh-CN" dirty="0"/>
          </a:p>
          <a:p>
            <a:r>
              <a:rPr lang="zh-CN" altLang="en-US" dirty="0"/>
              <a:t>任何状态都可以被“退出”，比如关机。</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24</a:t>
            </a:fld>
            <a:endParaRPr lang="zh-CN" altLang="en-US"/>
          </a:p>
        </p:txBody>
      </p:sp>
    </p:spTree>
    <p:extLst>
      <p:ext uri="{BB962C8B-B14F-4D97-AF65-F5344CB8AC3E}">
        <p14:creationId xmlns:p14="http://schemas.microsoft.com/office/powerpoint/2010/main" val="247906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可能出现主存中的多个进程全部阻塞，等</a:t>
            </a:r>
            <a:r>
              <a:rPr lang="en-US" altLang="zh-CN" dirty="0"/>
              <a:t>I/O </a:t>
            </a:r>
            <a:r>
              <a:rPr lang="zh-CN" altLang="en-US" dirty="0"/>
              <a:t>，</a:t>
            </a:r>
            <a:r>
              <a:rPr lang="en-US" altLang="zh-CN" dirty="0"/>
              <a:t>CPU</a:t>
            </a:r>
            <a:r>
              <a:rPr lang="zh-CN" altLang="en-US" dirty="0"/>
              <a:t>时间浪费</a:t>
            </a:r>
          </a:p>
        </p:txBody>
      </p:sp>
      <p:sp>
        <p:nvSpPr>
          <p:cNvPr id="4" name="灯片编号占位符 3"/>
          <p:cNvSpPr>
            <a:spLocks noGrp="1"/>
          </p:cNvSpPr>
          <p:nvPr>
            <p:ph type="sldNum" sz="quarter" idx="10"/>
          </p:nvPr>
        </p:nvSpPr>
        <p:spPr/>
        <p:txBody>
          <a:bodyPr/>
          <a:lstStyle/>
          <a:p>
            <a:fld id="{460970FC-E299-456B-9B7A-CDEDEACB6FD4}" type="slidenum">
              <a:rPr lang="zh-CN" altLang="en-US" smtClean="0"/>
              <a:t>25</a:t>
            </a:fld>
            <a:endParaRPr lang="zh-CN" altLang="en-US"/>
          </a:p>
        </p:txBody>
      </p:sp>
    </p:spTree>
    <p:extLst>
      <p:ext uri="{BB962C8B-B14F-4D97-AF65-F5344CB8AC3E}">
        <p14:creationId xmlns:p14="http://schemas.microsoft.com/office/powerpoint/2010/main" val="2983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26</a:t>
            </a:fld>
            <a:endParaRPr lang="zh-CN" altLang="en-US"/>
          </a:p>
        </p:txBody>
      </p:sp>
    </p:spTree>
    <p:extLst>
      <p:ext uri="{BB962C8B-B14F-4D97-AF65-F5344CB8AC3E}">
        <p14:creationId xmlns:p14="http://schemas.microsoft.com/office/powerpoint/2010/main" val="298533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Process States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a:t>
            </a:r>
            <a:r>
              <a:rPr kumimoji="1" lang="en-US" altLang="zh-CN" dirty="0" err="1"/>
              <a:t>task_struct</a:t>
            </a:r>
            <a:r>
              <a:rPr kumimoji="1" lang="en-US" altLang="zh-CN" dirty="0"/>
              <a:t> structure member variable state represents the current state of a process. A process while executing its program changes its state according to various circumstances in the system. A process may be in one of the following seven states at any time:</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Running:</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state value indicated that the process is either running on a CPU or waiting in a ready queue for its turn to get a CPU allocated to it; processes that are waiting in a ready queue have no separate state value. In the Linux world, read processes are called runnable processes.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Interruptible waiting:</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state value indicated that the process is waiting (outside the read) for some events to occur in the system. However, even though the process is waiting for those events, (POSIX) signals can reactivate them.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Uninterruptible waiting:</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state value also signifies that the process is waiting (outside the read queue) for some events to occur in the system. However, unlike the interruptible waiting state, the process cannot be reactivated by delivering a signal to the process. It will be awakened only on occurrence of a desired event.</a:t>
            </a:r>
            <a:r>
              <a:rPr kumimoji="1" lang="zh-CN" altLang="en-US" dirty="0"/>
              <a:t> </a:t>
            </a:r>
            <a:r>
              <a:rPr lang="en-US" altLang="zh-CN" dirty="0"/>
              <a:t>The Uninterruptible state is mostly used by device drivers waiting for disk or network I/O. </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Stopped: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state value means that the process has temporarily halted (not terminated) its execution. There are special (POSIX) signals to put a process in the stopped state. A process enters into this state after receiving a SIGSTP, SIGTTIN, or SIGTTOU signal.</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Traced:</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A process being debugged can be in this state.</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Zombie:</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state value means that the process is complete as far as its computational purpose is concerned, but some information pertaining to the process is still available in its process descriptor. A process remains in the zombie state until its parent issues a wait system call on the process.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Dead:</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is the final state of the process. The kernel is removing the process.</a:t>
            </a:r>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30</a:t>
            </a:fld>
            <a:endParaRPr lang="zh-CN" altLang="en-US"/>
          </a:p>
        </p:txBody>
      </p:sp>
    </p:spTree>
    <p:extLst>
      <p:ext uri="{BB962C8B-B14F-4D97-AF65-F5344CB8AC3E}">
        <p14:creationId xmlns:p14="http://schemas.microsoft.com/office/powerpoint/2010/main" val="2374294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错误退出</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33</a:t>
            </a:fld>
            <a:endParaRPr lang="zh-CN" altLang="en-US"/>
          </a:p>
        </p:txBody>
      </p:sp>
    </p:spTree>
    <p:extLst>
      <p:ext uri="{BB962C8B-B14F-4D97-AF65-F5344CB8AC3E}">
        <p14:creationId xmlns:p14="http://schemas.microsoft.com/office/powerpoint/2010/main" val="65750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例如在单核系统里，单个的机器指令可以看成是原子操作（如果有编译器优化、乱序执行等情况除外）；在多核系统中，单个的机器指令就不是原子操作，因为多核系统里是多指令流并行运行的，一个核在执行一个指令时，其他核同时执行的指令有可能操作同一块内存区域，从而出现数据竞争现象。多核系统中的原子操作通常使用内存栅障（</a:t>
            </a:r>
            <a:r>
              <a:rPr kumimoji="1" lang="en-US" altLang="zh-CN" dirty="0"/>
              <a:t>memory barrier</a:t>
            </a:r>
            <a:r>
              <a:rPr kumimoji="1" lang="zh-CN" altLang="en-US" dirty="0"/>
              <a:t>）来实现，即一个</a:t>
            </a:r>
            <a:r>
              <a:rPr kumimoji="1" lang="en-US" altLang="zh-CN" dirty="0"/>
              <a:t>CPU</a:t>
            </a:r>
            <a:r>
              <a:rPr kumimoji="1" lang="zh-CN" altLang="en-US" dirty="0"/>
              <a:t>核在执行原子操作时，其他</a:t>
            </a:r>
            <a:r>
              <a:rPr kumimoji="1" lang="en-US" altLang="zh-CN" dirty="0"/>
              <a:t>CPU</a:t>
            </a:r>
            <a:r>
              <a:rPr kumimoji="1" lang="zh-CN" altLang="en-US" dirty="0"/>
              <a:t>核必须停止对内存操作或者不对指定的内存进行操作，这样才能避免数据竞争问题。</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36</a:t>
            </a:fld>
            <a:endParaRPr lang="zh-CN" altLang="en-US"/>
          </a:p>
        </p:txBody>
      </p:sp>
    </p:spTree>
    <p:extLst>
      <p:ext uri="{BB962C8B-B14F-4D97-AF65-F5344CB8AC3E}">
        <p14:creationId xmlns:p14="http://schemas.microsoft.com/office/powerpoint/2010/main" val="218053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mn-lt"/>
                <a:ea typeface="+mn-ea"/>
                <a:cs typeface="+mn-cs"/>
              </a:rPr>
              <a:t>Block Started by Symbol</a:t>
            </a:r>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48</a:t>
            </a:fld>
            <a:endParaRPr lang="zh-CN" altLang="en-US"/>
          </a:p>
        </p:txBody>
      </p:sp>
    </p:spTree>
    <p:extLst>
      <p:ext uri="{BB962C8B-B14F-4D97-AF65-F5344CB8AC3E}">
        <p14:creationId xmlns:p14="http://schemas.microsoft.com/office/powerpoint/2010/main" val="1083361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lgn="ctr">
              <a:defRPr sz="48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BA22750-27D3-714A-822D-30F93BCD13A5}"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cxnSp>
        <p:nvCxnSpPr>
          <p:cNvPr id="8" name="直接连接符 7"/>
          <p:cNvCxnSpPr/>
          <p:nvPr userDrawn="1"/>
        </p:nvCxnSpPr>
        <p:spPr>
          <a:xfrm>
            <a:off x="685800" y="3600450"/>
            <a:ext cx="77724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11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EB4B99-D202-C549-B990-DA2ED54451F2}"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222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BB0403-E264-9C44-AF88-6303E8183F8E}"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410965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196975"/>
            <a:ext cx="4173537"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779720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19638" y="1196975"/>
            <a:ext cx="4173537" cy="237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719638" y="3721100"/>
            <a:ext cx="4173537" cy="237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0015402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SmartArt 占位符 2"/>
          <p:cNvSpPr>
            <a:spLocks noGrp="1"/>
          </p:cNvSpPr>
          <p:nvPr>
            <p:ph type="dgm" idx="1"/>
          </p:nvPr>
        </p:nvSpPr>
        <p:spPr>
          <a:xfrm>
            <a:off x="1182688" y="2017713"/>
            <a:ext cx="7772400" cy="4114800"/>
          </a:xfrm>
        </p:spPr>
        <p:txBody>
          <a:bodyPr/>
          <a:lstStyle/>
          <a:p>
            <a:endParaRPr lang="zh-CN" altLang="en-US"/>
          </a:p>
        </p:txBody>
      </p:sp>
      <p:sp>
        <p:nvSpPr>
          <p:cNvPr id="4" name="日期占位符 3"/>
          <p:cNvSpPr>
            <a:spLocks noGrp="1"/>
          </p:cNvSpPr>
          <p:nvPr>
            <p:ph type="dt" sz="half" idx="10"/>
          </p:nvPr>
        </p:nvSpPr>
        <p:spPr>
          <a:xfrm>
            <a:off x="914400" y="6324600"/>
            <a:ext cx="1905000" cy="457200"/>
          </a:xfrm>
        </p:spPr>
        <p:txBody>
          <a:bodyPr/>
          <a:lstStyle>
            <a:lvl1pPr>
              <a:defRPr/>
            </a:lvl1pPr>
          </a:lstStyle>
          <a:p>
            <a:fld id="{E3501CE2-460D-9C49-A0BA-AC6ABAF2521D}" type="datetime1">
              <a:t>2020/9/16</a:t>
            </a:fld>
            <a:endParaRPr lang="en-US" altLang="zh-CN"/>
          </a:p>
        </p:txBody>
      </p:sp>
      <p:sp>
        <p:nvSpPr>
          <p:cNvPr id="5" name="页脚占位符 4"/>
          <p:cNvSpPr>
            <a:spLocks noGrp="1"/>
          </p:cNvSpPr>
          <p:nvPr>
            <p:ph type="ftr" sz="quarter" idx="11"/>
          </p:nvPr>
        </p:nvSpPr>
        <p:spPr>
          <a:xfrm>
            <a:off x="3352800" y="6324600"/>
            <a:ext cx="2895600" cy="457200"/>
          </a:xfrm>
        </p:spPr>
        <p:txBody>
          <a:bodyPr/>
          <a:lstStyle>
            <a:lvl1pPr>
              <a:defRPr/>
            </a:lvl1pPr>
          </a:lstStyle>
          <a:p>
            <a:r>
              <a:rPr lang="en-US" altLang="zh-CN"/>
              <a:t>《</a:t>
            </a:r>
            <a:r>
              <a:rPr lang="zh-CN" altLang="en-US"/>
              <a:t>计算机操作系统</a:t>
            </a:r>
            <a:r>
              <a:rPr lang="en-US" altLang="zh-CN"/>
              <a:t>》——</a:t>
            </a:r>
            <a:r>
              <a:rPr lang="zh-CN" altLang="en-US"/>
              <a:t>薛瑞尼</a:t>
            </a:r>
            <a:endParaRPr lang="en-US" altLang="zh-CN"/>
          </a:p>
        </p:txBody>
      </p:sp>
      <p:sp>
        <p:nvSpPr>
          <p:cNvPr id="6" name="灯片编号占位符 5"/>
          <p:cNvSpPr>
            <a:spLocks noGrp="1"/>
          </p:cNvSpPr>
          <p:nvPr>
            <p:ph type="sldNum" sz="quarter" idx="12"/>
          </p:nvPr>
        </p:nvSpPr>
        <p:spPr>
          <a:xfrm>
            <a:off x="6781800" y="6324600"/>
            <a:ext cx="1905000" cy="457200"/>
          </a:xfrm>
        </p:spPr>
        <p:txBody>
          <a:bodyPr/>
          <a:lstStyle>
            <a:lvl1pPr>
              <a:defRPr/>
            </a:lvl1pPr>
          </a:lstStyle>
          <a:p>
            <a:fld id="{6460B386-01D5-48FF-88AB-FAF345A52ABE}" type="slidenum">
              <a:rPr lang="en-US" altLang="zh-CN"/>
              <a:pPr/>
              <a:t>‹#›</a:t>
            </a:fld>
            <a:endParaRPr lang="en-US" altLang="zh-CN"/>
          </a:p>
        </p:txBody>
      </p:sp>
    </p:spTree>
    <p:extLst>
      <p:ext uri="{BB962C8B-B14F-4D97-AF65-F5344CB8AC3E}">
        <p14:creationId xmlns:p14="http://schemas.microsoft.com/office/powerpoint/2010/main" val="2434645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064BDE-3193-264E-8526-03C5F1774AD3}"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2840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50AD6E-C5C2-534C-9330-8E7CB155C10F}"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70384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98E8E10-78CA-DF49-A423-58D60200D114}" type="datetime1">
              <a:t>2020/9/16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6921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B9C0522-98FE-4C46-9D96-EFED51A23E62}" type="datetime1">
              <a:t>2020/9/16</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9" name="灯片编号占位符 8"/>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013984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276888-70DB-734D-81C4-22B2D15CDDF9}"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73370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06436B-7C26-AB4C-B03C-E1314D2B9F8A}"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a:t>
            </a:fld>
            <a:endParaRPr lang="zh-CN" altLang="en-US"/>
          </a:p>
        </p:txBody>
      </p:sp>
      <p:sp>
        <p:nvSpPr>
          <p:cNvPr id="5" name="Rectangle 6"/>
          <p:cNvSpPr/>
          <p:nvPr userDrawn="1"/>
        </p:nvSpPr>
        <p:spPr>
          <a:xfrm>
            <a:off x="0" y="0"/>
            <a:ext cx="9144000" cy="18015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Tree>
    <p:extLst>
      <p:ext uri="{BB962C8B-B14F-4D97-AF65-F5344CB8AC3E}">
        <p14:creationId xmlns:p14="http://schemas.microsoft.com/office/powerpoint/2010/main" val="275010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247DC4A-97AF-6F42-A59D-AB01E194FE20}" type="datetime1">
              <a:t>2020/9/16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30824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21C999-FDE9-BA48-B1F6-7E6365FA2201}" type="datetime1">
              <a:t>2020/9/16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04162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9144000" cy="1144678"/>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
        <p:nvSpPr>
          <p:cNvPr id="2" name="标题占位符 1"/>
          <p:cNvSpPr>
            <a:spLocks noGrp="1"/>
          </p:cNvSpPr>
          <p:nvPr>
            <p:ph type="title"/>
          </p:nvPr>
        </p:nvSpPr>
        <p:spPr>
          <a:xfrm>
            <a:off x="457200" y="1678"/>
            <a:ext cx="8229600" cy="1143000"/>
          </a:xfrm>
          <a:prstGeom prst="rect">
            <a:avLst/>
          </a:prstGeom>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p>
            <a:r>
              <a:rPr lang="zh-CN" altLang="en-US" dirty="0"/>
              <a:t>单击此处编辑母版标题样式</a:t>
            </a:r>
          </a:p>
        </p:txBody>
      </p:sp>
      <p:sp>
        <p:nvSpPr>
          <p:cNvPr id="3" name="文本占位符 2"/>
          <p:cNvSpPr>
            <a:spLocks noGrp="1"/>
          </p:cNvSpPr>
          <p:nvPr>
            <p:ph type="body" idx="1"/>
          </p:nvPr>
        </p:nvSpPr>
        <p:spPr>
          <a:xfrm>
            <a:off x="457200" y="1351127"/>
            <a:ext cx="8229600" cy="48722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aseline="0">
                <a:solidFill>
                  <a:schemeClr val="tx1">
                    <a:tint val="75000"/>
                  </a:schemeClr>
                </a:solidFill>
                <a:latin typeface="Arial Unicode MS" pitchFamily="34" charset="-122"/>
                <a:ea typeface="华文细黑" pitchFamily="2" charset="-122"/>
              </a:defRPr>
            </a:lvl1pPr>
          </a:lstStyle>
          <a:p>
            <a:fld id="{6EFE62F4-D1FA-0748-B8E1-CE4828E91F5B}" type="datetime1">
              <a:t>2020/9/16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aseline="0">
                <a:solidFill>
                  <a:schemeClr val="tx1">
                    <a:tint val="75000"/>
                  </a:schemeClr>
                </a:solidFill>
                <a:latin typeface="Arial Unicode MS" pitchFamily="34" charset="-122"/>
                <a:ea typeface="华文细黑" pitchFamily="2" charset="-122"/>
              </a:defRPr>
            </a:lvl1p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Unicode MS" pitchFamily="34" charset="-122"/>
                <a:ea typeface="华文细黑" pitchFamily="2" charset="-122"/>
              </a:defRPr>
            </a:lvl1pPr>
          </a:lstStyle>
          <a:p>
            <a:fld id="{B09550E6-D85C-43A8-841D-66A200A3DB30}" type="slidenum">
              <a:rPr lang="zh-CN" altLang="en-US" smtClean="0"/>
              <a:pPr/>
              <a:t>‹#›</a:t>
            </a:fld>
            <a:endParaRPr lang="zh-CN" altLang="en-US"/>
          </a:p>
        </p:txBody>
      </p:sp>
    </p:spTree>
    <p:extLst>
      <p:ext uri="{BB962C8B-B14F-4D97-AF65-F5344CB8AC3E}">
        <p14:creationId xmlns:p14="http://schemas.microsoft.com/office/powerpoint/2010/main" val="422634559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Lst>
  <p:hf hdr="0"/>
  <p:txStyles>
    <p:titleStyle>
      <a:lvl1pPr algn="l" defTabSz="914400" rtl="0" eaLnBrk="1" latinLnBrk="0" hangingPunct="1">
        <a:spcBef>
          <a:spcPct val="0"/>
        </a:spcBef>
        <a:buNone/>
        <a:defRPr sz="4400" b="1" kern="1200" cap="none" spc="150" baseline="0">
          <a:ln w="11430"/>
          <a:solidFill>
            <a:srgbClr val="F8F8F8"/>
          </a:solidFill>
          <a:effectLst>
            <a:outerShdw blurRad="25400" algn="tl" rotWithShape="0">
              <a:srgbClr val="000000">
                <a:alpha val="43000"/>
              </a:srgbClr>
            </a:outerShdw>
          </a:effectLst>
          <a:latin typeface="Arial Unicode MS" pitchFamily="34" charset="-122"/>
          <a:ea typeface="华文细黑" pitchFamily="2" charset="-122"/>
          <a:cs typeface="+mj-cs"/>
        </a:defRPr>
      </a:lvl1pPr>
    </p:titleStyle>
    <p:bodyStyle>
      <a:lvl1pPr marL="342900" indent="-342900" algn="l" defTabSz="914400" rtl="0" eaLnBrk="1" latinLnBrk="0" hangingPunct="1">
        <a:lnSpc>
          <a:spcPct val="130000"/>
        </a:lnSpc>
        <a:spcBef>
          <a:spcPct val="20000"/>
        </a:spcBef>
        <a:buFont typeface="Arial" pitchFamily="34" charset="0"/>
        <a:buChar char="•"/>
        <a:defRPr sz="3200" kern="1200" baseline="0">
          <a:solidFill>
            <a:schemeClr val="tx1"/>
          </a:solidFill>
          <a:latin typeface="Arial Unicode MS" pitchFamily="34" charset="-122"/>
          <a:ea typeface="华文细黑" pitchFamily="2" charset="-122"/>
          <a:cs typeface="+mn-cs"/>
        </a:defRPr>
      </a:lvl1pPr>
      <a:lvl2pPr marL="742950" indent="-285750" algn="l" defTabSz="914400" rtl="0" eaLnBrk="1" latinLnBrk="0" hangingPunct="1">
        <a:lnSpc>
          <a:spcPct val="130000"/>
        </a:lnSpc>
        <a:spcBef>
          <a:spcPct val="20000"/>
        </a:spcBef>
        <a:buFont typeface="Arial" pitchFamily="34" charset="0"/>
        <a:buChar char="–"/>
        <a:defRPr sz="2800" kern="1200" baseline="0">
          <a:solidFill>
            <a:schemeClr val="tx1"/>
          </a:solidFill>
          <a:latin typeface="Arial Unicode MS" pitchFamily="34" charset="-122"/>
          <a:ea typeface="华文细黑" pitchFamily="2" charset="-122"/>
          <a:cs typeface="+mn-cs"/>
        </a:defRPr>
      </a:lvl2pPr>
      <a:lvl3pPr marL="1143000" indent="-228600" algn="l" defTabSz="914400" rtl="0" eaLnBrk="1" latinLnBrk="0" hangingPunct="1">
        <a:lnSpc>
          <a:spcPct val="130000"/>
        </a:lnSpc>
        <a:spcBef>
          <a:spcPct val="20000"/>
        </a:spcBef>
        <a:buFont typeface="Arial" pitchFamily="34" charset="0"/>
        <a:buChar char="•"/>
        <a:defRPr sz="2400" kern="1200" baseline="0">
          <a:solidFill>
            <a:schemeClr val="tx1"/>
          </a:solidFill>
          <a:latin typeface="Arial Unicode MS" pitchFamily="34" charset="-122"/>
          <a:ea typeface="华文细黑" pitchFamily="2" charset="-122"/>
          <a:cs typeface="+mn-cs"/>
        </a:defRPr>
      </a:lvl3pPr>
      <a:lvl4pPr marL="16002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4pPr>
      <a:lvl5pPr marL="20574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8.xml.rels><?xml version="1.0" encoding="UTF-8" standalone="yes"?>
<Relationships xmlns="http://schemas.openxmlformats.org/package/2006/relationships"><Relationship Id="rId3" Type="http://schemas.openxmlformats.org/officeDocument/2006/relationships/hyperlink" Target="http://en.wikipedia.org/wiki/POSIX_Threads" TargetMode="External"/><Relationship Id="rId2" Type="http://schemas.openxmlformats.org/officeDocument/2006/relationships/hyperlink" Target="http://en.wikipedia.org/wiki/Coroutine" TargetMode="External"/><Relationship Id="rId1" Type="http://schemas.openxmlformats.org/officeDocument/2006/relationships/slideLayout" Target="../slideLayouts/slideLayout2.xml"/><Relationship Id="rId4" Type="http://schemas.openxmlformats.org/officeDocument/2006/relationships/hyperlink" Target="http://msdn.microsoft.com/en-us/library/windows/desktop/ms684841(v=vs.85).aspx"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a:t>
            </a:r>
            <a:r>
              <a:rPr lang="zh-CN" altLang="en-US" dirty="0"/>
              <a:t>、进程管理</a:t>
            </a:r>
            <a:endParaRPr lang="en-US" dirty="0"/>
          </a:p>
        </p:txBody>
      </p:sp>
      <p:sp>
        <p:nvSpPr>
          <p:cNvPr id="3" name="Subtitle 2"/>
          <p:cNvSpPr>
            <a:spLocks noGrp="1"/>
          </p:cNvSpPr>
          <p:nvPr>
            <p:ph type="subTitle" idx="1"/>
          </p:nvPr>
        </p:nvSpPr>
        <p:spPr/>
        <p:txBody>
          <a:bodyPr>
            <a:normAutofit fontScale="92500"/>
          </a:bodyPr>
          <a:lstStyle/>
          <a:p>
            <a:r>
              <a:rPr lang="zh-CN" altLang="en-US"/>
              <a:t>薛瑞尼</a:t>
            </a:r>
            <a:endParaRPr lang="en-US" altLang="zh-CN"/>
          </a:p>
          <a:p>
            <a:r>
              <a:rPr lang="zh-CN" altLang="en-US"/>
              <a:t>计算机科学与工程学院</a:t>
            </a:r>
            <a:endParaRPr lang="en-US" altLang="zh-CN"/>
          </a:p>
          <a:p>
            <a:fld id="{26613CD9-3038-4053-9390-9BCACA35089B}" type="datetime1">
              <a:rPr lang="zh-CN" altLang="en-US" smtClean="0"/>
              <a:pPr/>
              <a:t>2020/9/16</a:t>
            </a:fld>
            <a:endParaRPr lang="en-US" dirty="0"/>
          </a:p>
        </p:txBody>
      </p:sp>
    </p:spTree>
    <p:extLst>
      <p:ext uri="{BB962C8B-B14F-4D97-AF65-F5344CB8AC3E}">
        <p14:creationId xmlns:p14="http://schemas.microsoft.com/office/powerpoint/2010/main" val="294487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Grp="1" noChangeArrowheads="1"/>
          </p:cNvSpPr>
          <p:nvPr>
            <p:ph type="title"/>
          </p:nvPr>
        </p:nvSpPr>
        <p:spPr/>
        <p:txBody>
          <a:bodyPr/>
          <a:lstStyle/>
          <a:p>
            <a:r>
              <a:rPr lang="zh-CN" altLang="en-US"/>
              <a:t>并发程序（</a:t>
            </a:r>
            <a:r>
              <a:rPr lang="en-US" altLang="zh-CN"/>
              <a:t>3/3</a:t>
            </a:r>
            <a:r>
              <a:rPr lang="zh-CN" altLang="en-US"/>
              <a:t>）</a:t>
            </a:r>
          </a:p>
        </p:txBody>
      </p:sp>
      <p:sp>
        <p:nvSpPr>
          <p:cNvPr id="404482" name="Rectangle 2"/>
          <p:cNvSpPr>
            <a:spLocks noGrp="1" noChangeArrowheads="1"/>
          </p:cNvSpPr>
          <p:nvPr>
            <p:ph type="body" idx="1"/>
          </p:nvPr>
        </p:nvSpPr>
        <p:spPr/>
        <p:txBody>
          <a:bodyPr/>
          <a:lstStyle/>
          <a:p>
            <a:pPr lvl="1"/>
            <a:r>
              <a:rPr lang="zh-CN" altLang="en-US" dirty="0"/>
              <a:t>在并发环境下 </a:t>
            </a:r>
            <a:r>
              <a:rPr lang="en-US" altLang="zh-CN" dirty="0"/>
              <a:t>CPU</a:t>
            </a:r>
            <a:r>
              <a:rPr lang="zh-CN" altLang="en-US" dirty="0"/>
              <a:t>利用率</a:t>
            </a:r>
            <a:r>
              <a:rPr lang="en-US" altLang="zh-CN" dirty="0"/>
              <a:t>=40/45=89%</a:t>
            </a:r>
          </a:p>
          <a:p>
            <a:pPr lvl="1"/>
            <a:r>
              <a:rPr lang="en-US" altLang="zh-CN" dirty="0"/>
              <a:t>DEV1</a:t>
            </a:r>
            <a:r>
              <a:rPr lang="zh-CN" altLang="en-US" dirty="0"/>
              <a:t>并发环境下利用率</a:t>
            </a:r>
            <a:r>
              <a:rPr lang="en-US" altLang="zh-CN" dirty="0"/>
              <a:t>=15/45=33%</a:t>
            </a:r>
          </a:p>
          <a:p>
            <a:pPr lvl="1"/>
            <a:r>
              <a:rPr lang="en-US" altLang="zh-CN" dirty="0"/>
              <a:t>DEV2</a:t>
            </a:r>
            <a:r>
              <a:rPr lang="zh-CN" altLang="en-US" dirty="0"/>
              <a:t>并发环境下利用率</a:t>
            </a:r>
            <a:r>
              <a:rPr lang="en-US" altLang="zh-CN" dirty="0"/>
              <a:t>=25/45=56%</a:t>
            </a:r>
          </a:p>
        </p:txBody>
      </p:sp>
      <p:grpSp>
        <p:nvGrpSpPr>
          <p:cNvPr id="103" name="Group 4"/>
          <p:cNvGrpSpPr>
            <a:grpSpLocks/>
          </p:cNvGrpSpPr>
          <p:nvPr/>
        </p:nvGrpSpPr>
        <p:grpSpPr bwMode="auto">
          <a:xfrm>
            <a:off x="434975" y="3400606"/>
            <a:ext cx="7839075" cy="1249363"/>
            <a:chOff x="546" y="1200"/>
            <a:chExt cx="4938" cy="787"/>
          </a:xfrm>
        </p:grpSpPr>
        <p:sp>
          <p:nvSpPr>
            <p:cNvPr id="104" name="Rectangle 5"/>
            <p:cNvSpPr>
              <a:spLocks noChangeArrowheads="1"/>
            </p:cNvSpPr>
            <p:nvPr/>
          </p:nvSpPr>
          <p:spPr bwMode="auto">
            <a:xfrm>
              <a:off x="546" y="1200"/>
              <a:ext cx="158" cy="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2700" b="1">
                  <a:solidFill>
                    <a:schemeClr val="tx2"/>
                  </a:solidFill>
                  <a:latin typeface="+mj-lt"/>
                  <a:ea typeface="宋体" pitchFamily="2" charset="-122"/>
                </a:rPr>
                <a:t>A</a:t>
              </a:r>
              <a:endParaRPr kumimoji="1" lang="en-US" altLang="zh-CN" sz="2400" b="1">
                <a:solidFill>
                  <a:schemeClr val="tx2"/>
                </a:solidFill>
                <a:latin typeface="+mj-lt"/>
                <a:ea typeface="宋体" pitchFamily="2" charset="-122"/>
              </a:endParaRPr>
            </a:p>
          </p:txBody>
        </p:sp>
        <p:sp>
          <p:nvSpPr>
            <p:cNvPr id="105" name="Rectangle 6"/>
            <p:cNvSpPr>
              <a:spLocks noChangeArrowheads="1"/>
            </p:cNvSpPr>
            <p:nvPr/>
          </p:nvSpPr>
          <p:spPr bwMode="auto">
            <a:xfrm>
              <a:off x="546" y="1725"/>
              <a:ext cx="158" cy="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2700" b="1">
                  <a:solidFill>
                    <a:schemeClr val="tx2"/>
                  </a:solidFill>
                  <a:latin typeface="+mj-lt"/>
                  <a:ea typeface="宋体" pitchFamily="2" charset="-122"/>
                </a:rPr>
                <a:t>B</a:t>
              </a:r>
              <a:endParaRPr kumimoji="1" lang="en-US" altLang="zh-CN" sz="2400" b="1">
                <a:solidFill>
                  <a:schemeClr val="tx2"/>
                </a:solidFill>
                <a:latin typeface="+mj-lt"/>
                <a:ea typeface="宋体" pitchFamily="2" charset="-122"/>
              </a:endParaRPr>
            </a:p>
          </p:txBody>
        </p:sp>
        <p:sp>
          <p:nvSpPr>
            <p:cNvPr id="106" name="Line 7"/>
            <p:cNvSpPr>
              <a:spLocks noChangeShapeType="1"/>
            </p:cNvSpPr>
            <p:nvPr/>
          </p:nvSpPr>
          <p:spPr bwMode="auto">
            <a:xfrm>
              <a:off x="699" y="1575"/>
              <a:ext cx="4308" cy="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07" name="Freeform 8"/>
            <p:cNvSpPr>
              <a:spLocks/>
            </p:cNvSpPr>
            <p:nvPr/>
          </p:nvSpPr>
          <p:spPr bwMode="auto">
            <a:xfrm>
              <a:off x="5007" y="1546"/>
              <a:ext cx="159" cy="58"/>
            </a:xfrm>
            <a:custGeom>
              <a:avLst/>
              <a:gdLst>
                <a:gd name="T0" fmla="*/ 0 w 159"/>
                <a:gd name="T1" fmla="*/ 0 h 58"/>
                <a:gd name="T2" fmla="*/ 159 w 159"/>
                <a:gd name="T3" fmla="*/ 29 h 58"/>
                <a:gd name="T4" fmla="*/ 0 w 159"/>
                <a:gd name="T5" fmla="*/ 58 h 58"/>
                <a:gd name="T6" fmla="*/ 0 w 159"/>
                <a:gd name="T7" fmla="*/ 0 h 58"/>
              </a:gdLst>
              <a:ahLst/>
              <a:cxnLst>
                <a:cxn ang="0">
                  <a:pos x="T0" y="T1"/>
                </a:cxn>
                <a:cxn ang="0">
                  <a:pos x="T2" y="T3"/>
                </a:cxn>
                <a:cxn ang="0">
                  <a:pos x="T4" y="T5"/>
                </a:cxn>
                <a:cxn ang="0">
                  <a:pos x="T6" y="T7"/>
                </a:cxn>
              </a:cxnLst>
              <a:rect l="0" t="0" r="r" b="b"/>
              <a:pathLst>
                <a:path w="159" h="58">
                  <a:moveTo>
                    <a:pt x="0" y="0"/>
                  </a:moveTo>
                  <a:lnTo>
                    <a:pt x="159" y="29"/>
                  </a:lnTo>
                  <a:lnTo>
                    <a:pt x="0" y="58"/>
                  </a:lnTo>
                  <a:lnTo>
                    <a:pt x="0" y="0"/>
                  </a:lnTo>
                  <a:close/>
                </a:path>
              </a:pathLst>
            </a:custGeom>
            <a:solidFill>
              <a:srgbClr val="000000"/>
            </a:solidFill>
            <a:ln w="12700">
              <a:solidFill>
                <a:schemeClr val="tx1"/>
              </a:solidFill>
              <a:prstDash val="solid"/>
              <a:round/>
              <a:headEnd/>
              <a:tailEnd/>
            </a:ln>
          </p:spPr>
          <p:txBody>
            <a:bodyPr/>
            <a:lstStyle/>
            <a:p>
              <a:endParaRPr lang="zh-CN" altLang="en-US">
                <a:solidFill>
                  <a:schemeClr val="tx2"/>
                </a:solidFill>
                <a:latin typeface="+mj-lt"/>
              </a:endParaRPr>
            </a:p>
          </p:txBody>
        </p:sp>
        <p:sp>
          <p:nvSpPr>
            <p:cNvPr id="108" name="Line 9"/>
            <p:cNvSpPr>
              <a:spLocks noChangeShapeType="1"/>
            </p:cNvSpPr>
            <p:nvPr/>
          </p:nvSpPr>
          <p:spPr bwMode="auto">
            <a:xfrm>
              <a:off x="701" y="1534"/>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09" name="Line 10"/>
            <p:cNvSpPr>
              <a:spLocks noChangeShapeType="1"/>
            </p:cNvSpPr>
            <p:nvPr/>
          </p:nvSpPr>
          <p:spPr bwMode="auto">
            <a:xfrm>
              <a:off x="2244" y="1537"/>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0" name="Line 11"/>
            <p:cNvSpPr>
              <a:spLocks noChangeShapeType="1"/>
            </p:cNvSpPr>
            <p:nvPr/>
          </p:nvSpPr>
          <p:spPr bwMode="auto">
            <a:xfrm>
              <a:off x="3642" y="1528"/>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1" name="Line 12"/>
            <p:cNvSpPr>
              <a:spLocks noChangeShapeType="1"/>
            </p:cNvSpPr>
            <p:nvPr/>
          </p:nvSpPr>
          <p:spPr bwMode="auto">
            <a:xfrm>
              <a:off x="4405" y="1537"/>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2" name="Line 13"/>
            <p:cNvSpPr>
              <a:spLocks noChangeShapeType="1"/>
            </p:cNvSpPr>
            <p:nvPr/>
          </p:nvSpPr>
          <p:spPr bwMode="auto">
            <a:xfrm>
              <a:off x="2757" y="1537"/>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3" name="Line 14"/>
            <p:cNvSpPr>
              <a:spLocks noChangeShapeType="1"/>
            </p:cNvSpPr>
            <p:nvPr/>
          </p:nvSpPr>
          <p:spPr bwMode="auto">
            <a:xfrm>
              <a:off x="1724" y="1531"/>
              <a:ext cx="1" cy="8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4" name="Rectangle 15"/>
            <p:cNvSpPr>
              <a:spLocks noChangeArrowheads="1"/>
            </p:cNvSpPr>
            <p:nvPr/>
          </p:nvSpPr>
          <p:spPr bwMode="auto">
            <a:xfrm>
              <a:off x="1166" y="1200"/>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dirty="0">
                  <a:solidFill>
                    <a:schemeClr val="tx2"/>
                  </a:solidFill>
                  <a:latin typeface="+mj-lt"/>
                  <a:ea typeface="宋体" pitchFamily="2" charset="-122"/>
                </a:rPr>
                <a:t>CPU</a:t>
              </a:r>
              <a:endParaRPr kumimoji="1" lang="en-US" altLang="zh-CN" sz="2400" b="1" dirty="0">
                <a:solidFill>
                  <a:schemeClr val="tx2"/>
                </a:solidFill>
                <a:latin typeface="+mj-lt"/>
                <a:ea typeface="宋体" pitchFamily="2" charset="-122"/>
              </a:endParaRPr>
            </a:p>
          </p:txBody>
        </p:sp>
        <p:sp>
          <p:nvSpPr>
            <p:cNvPr id="115" name="Rectangle 16"/>
            <p:cNvSpPr>
              <a:spLocks noChangeArrowheads="1"/>
            </p:cNvSpPr>
            <p:nvPr/>
          </p:nvSpPr>
          <p:spPr bwMode="auto">
            <a:xfrm>
              <a:off x="1863" y="1200"/>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DEV1</a:t>
              </a:r>
              <a:endParaRPr kumimoji="1" lang="en-US" altLang="zh-CN" sz="2400" b="1">
                <a:solidFill>
                  <a:schemeClr val="tx2"/>
                </a:solidFill>
                <a:latin typeface="+mj-lt"/>
                <a:ea typeface="宋体" pitchFamily="2" charset="-122"/>
              </a:endParaRPr>
            </a:p>
          </p:txBody>
        </p:sp>
        <p:sp>
          <p:nvSpPr>
            <p:cNvPr id="116" name="Rectangle 17"/>
            <p:cNvSpPr>
              <a:spLocks noChangeArrowheads="1"/>
            </p:cNvSpPr>
            <p:nvPr/>
          </p:nvSpPr>
          <p:spPr bwMode="auto">
            <a:xfrm>
              <a:off x="3456" y="1200"/>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DEV2</a:t>
              </a:r>
              <a:endParaRPr kumimoji="1" lang="en-US" altLang="zh-CN" sz="2400" b="1">
                <a:solidFill>
                  <a:schemeClr val="tx2"/>
                </a:solidFill>
                <a:latin typeface="+mj-lt"/>
                <a:ea typeface="宋体" pitchFamily="2" charset="-122"/>
              </a:endParaRPr>
            </a:p>
          </p:txBody>
        </p:sp>
        <p:sp>
          <p:nvSpPr>
            <p:cNvPr id="117" name="Rectangle 18"/>
            <p:cNvSpPr>
              <a:spLocks noChangeArrowheads="1"/>
            </p:cNvSpPr>
            <p:nvPr/>
          </p:nvSpPr>
          <p:spPr bwMode="auto">
            <a:xfrm>
              <a:off x="4263" y="1200"/>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CPU</a:t>
              </a:r>
              <a:endParaRPr kumimoji="1" lang="en-US" altLang="zh-CN" sz="2400" b="1">
                <a:solidFill>
                  <a:schemeClr val="tx2"/>
                </a:solidFill>
                <a:latin typeface="+mj-lt"/>
                <a:ea typeface="宋体" pitchFamily="2" charset="-122"/>
              </a:endParaRPr>
            </a:p>
          </p:txBody>
        </p:sp>
        <p:sp>
          <p:nvSpPr>
            <p:cNvPr id="118" name="Rectangle 19"/>
            <p:cNvSpPr>
              <a:spLocks noChangeArrowheads="1"/>
            </p:cNvSpPr>
            <p:nvPr/>
          </p:nvSpPr>
          <p:spPr bwMode="auto">
            <a:xfrm>
              <a:off x="2879" y="1200"/>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CPU</a:t>
              </a:r>
              <a:endParaRPr kumimoji="1" lang="en-US" altLang="zh-CN" sz="2400" b="1">
                <a:solidFill>
                  <a:schemeClr val="tx2"/>
                </a:solidFill>
                <a:latin typeface="+mj-lt"/>
                <a:ea typeface="宋体" pitchFamily="2" charset="-122"/>
              </a:endParaRPr>
            </a:p>
          </p:txBody>
        </p:sp>
        <p:sp>
          <p:nvSpPr>
            <p:cNvPr id="119" name="Rectangle 20"/>
            <p:cNvSpPr>
              <a:spLocks noChangeArrowheads="1"/>
            </p:cNvSpPr>
            <p:nvPr/>
          </p:nvSpPr>
          <p:spPr bwMode="auto">
            <a:xfrm>
              <a:off x="1669" y="1651"/>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10</a:t>
              </a:r>
              <a:endParaRPr kumimoji="1" lang="en-US" altLang="zh-CN" sz="2400" b="1">
                <a:solidFill>
                  <a:schemeClr val="tx2"/>
                </a:solidFill>
                <a:latin typeface="+mj-lt"/>
                <a:ea typeface="宋体" pitchFamily="2" charset="-122"/>
              </a:endParaRPr>
            </a:p>
          </p:txBody>
        </p:sp>
        <p:sp>
          <p:nvSpPr>
            <p:cNvPr id="120" name="Rectangle 21"/>
            <p:cNvSpPr>
              <a:spLocks noChangeArrowheads="1"/>
            </p:cNvSpPr>
            <p:nvPr/>
          </p:nvSpPr>
          <p:spPr bwMode="auto">
            <a:xfrm>
              <a:off x="2176" y="1651"/>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15</a:t>
              </a:r>
              <a:endParaRPr kumimoji="1" lang="en-US" altLang="zh-CN" sz="2400" b="1">
                <a:solidFill>
                  <a:schemeClr val="tx2"/>
                </a:solidFill>
                <a:latin typeface="+mj-lt"/>
                <a:ea typeface="宋体" pitchFamily="2" charset="-122"/>
              </a:endParaRPr>
            </a:p>
          </p:txBody>
        </p:sp>
        <p:sp>
          <p:nvSpPr>
            <p:cNvPr id="121" name="Rectangle 22"/>
            <p:cNvSpPr>
              <a:spLocks noChangeArrowheads="1"/>
            </p:cNvSpPr>
            <p:nvPr/>
          </p:nvSpPr>
          <p:spPr bwMode="auto">
            <a:xfrm>
              <a:off x="2704" y="1636"/>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20</a:t>
              </a:r>
              <a:endParaRPr kumimoji="1" lang="en-US" altLang="zh-CN" sz="2400" b="1">
                <a:solidFill>
                  <a:schemeClr val="tx2"/>
                </a:solidFill>
                <a:latin typeface="+mj-lt"/>
                <a:ea typeface="宋体" pitchFamily="2" charset="-122"/>
              </a:endParaRPr>
            </a:p>
          </p:txBody>
        </p:sp>
        <p:sp>
          <p:nvSpPr>
            <p:cNvPr id="122" name="Rectangle 23"/>
            <p:cNvSpPr>
              <a:spLocks noChangeArrowheads="1"/>
            </p:cNvSpPr>
            <p:nvPr/>
          </p:nvSpPr>
          <p:spPr bwMode="auto">
            <a:xfrm>
              <a:off x="3568" y="1636"/>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30</a:t>
              </a:r>
              <a:endParaRPr kumimoji="1" lang="en-US" altLang="zh-CN" sz="2400" b="1">
                <a:solidFill>
                  <a:schemeClr val="tx2"/>
                </a:solidFill>
                <a:latin typeface="+mj-lt"/>
                <a:ea typeface="宋体" pitchFamily="2" charset="-122"/>
              </a:endParaRPr>
            </a:p>
          </p:txBody>
        </p:sp>
        <p:sp>
          <p:nvSpPr>
            <p:cNvPr id="123" name="Rectangle 24"/>
            <p:cNvSpPr>
              <a:spLocks noChangeArrowheads="1"/>
            </p:cNvSpPr>
            <p:nvPr/>
          </p:nvSpPr>
          <p:spPr bwMode="auto">
            <a:xfrm>
              <a:off x="4374" y="1636"/>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40</a:t>
              </a:r>
              <a:endParaRPr kumimoji="1" lang="en-US" altLang="zh-CN" sz="2400" b="1">
                <a:solidFill>
                  <a:schemeClr val="tx2"/>
                </a:solidFill>
                <a:latin typeface="+mj-lt"/>
                <a:ea typeface="宋体" pitchFamily="2" charset="-122"/>
              </a:endParaRPr>
            </a:p>
          </p:txBody>
        </p:sp>
        <p:sp>
          <p:nvSpPr>
            <p:cNvPr id="124" name="Rectangle 25"/>
            <p:cNvSpPr>
              <a:spLocks noChangeArrowheads="1"/>
            </p:cNvSpPr>
            <p:nvPr/>
          </p:nvSpPr>
          <p:spPr bwMode="auto">
            <a:xfrm>
              <a:off x="5129" y="1435"/>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zh-CN" altLang="en-US" sz="2400" b="1">
                  <a:solidFill>
                    <a:schemeClr val="tx2"/>
                  </a:solidFill>
                  <a:latin typeface="+mj-lt"/>
                  <a:ea typeface="宋体" pitchFamily="2" charset="-122"/>
                </a:rPr>
                <a:t> </a:t>
              </a:r>
              <a:r>
                <a:rPr kumimoji="1" lang="en-US" altLang="zh-CN" sz="2400" b="1">
                  <a:solidFill>
                    <a:schemeClr val="tx2"/>
                  </a:solidFill>
                  <a:latin typeface="+mj-lt"/>
                  <a:ea typeface="宋体" pitchFamily="2" charset="-122"/>
                </a:rPr>
                <a:t>t(s)</a:t>
              </a:r>
            </a:p>
          </p:txBody>
        </p:sp>
        <p:sp>
          <p:nvSpPr>
            <p:cNvPr id="125" name="Line 26"/>
            <p:cNvSpPr>
              <a:spLocks noChangeShapeType="1"/>
            </p:cNvSpPr>
            <p:nvPr/>
          </p:nvSpPr>
          <p:spPr bwMode="auto">
            <a:xfrm>
              <a:off x="3216" y="1532"/>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26" name="Rectangle 27"/>
            <p:cNvSpPr>
              <a:spLocks noChangeArrowheads="1"/>
            </p:cNvSpPr>
            <p:nvPr/>
          </p:nvSpPr>
          <p:spPr bwMode="auto">
            <a:xfrm>
              <a:off x="3167" y="1635"/>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25</a:t>
              </a:r>
              <a:endParaRPr kumimoji="1" lang="en-US" altLang="zh-CN" sz="2400" b="1">
                <a:solidFill>
                  <a:schemeClr val="tx2"/>
                </a:solidFill>
                <a:latin typeface="+mj-lt"/>
                <a:ea typeface="宋体" pitchFamily="2" charset="-122"/>
              </a:endParaRPr>
            </a:p>
          </p:txBody>
        </p:sp>
        <p:sp>
          <p:nvSpPr>
            <p:cNvPr id="127" name="Rectangle 28"/>
            <p:cNvSpPr>
              <a:spLocks noChangeArrowheads="1"/>
            </p:cNvSpPr>
            <p:nvPr/>
          </p:nvSpPr>
          <p:spPr bwMode="auto">
            <a:xfrm>
              <a:off x="1157" y="1811"/>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DEV1</a:t>
              </a:r>
              <a:endParaRPr kumimoji="1" lang="en-US" altLang="zh-CN" sz="2400" b="1">
                <a:solidFill>
                  <a:schemeClr val="tx2"/>
                </a:solidFill>
                <a:latin typeface="+mj-lt"/>
                <a:ea typeface="宋体" pitchFamily="2" charset="-122"/>
              </a:endParaRPr>
            </a:p>
          </p:txBody>
        </p:sp>
        <p:sp>
          <p:nvSpPr>
            <p:cNvPr id="128" name="Rectangle 29"/>
            <p:cNvSpPr>
              <a:spLocks noChangeArrowheads="1"/>
            </p:cNvSpPr>
            <p:nvPr/>
          </p:nvSpPr>
          <p:spPr bwMode="auto">
            <a:xfrm>
              <a:off x="2135" y="1811"/>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CPU</a:t>
              </a:r>
              <a:endParaRPr kumimoji="1" lang="en-US" altLang="zh-CN" sz="2400" b="1">
                <a:solidFill>
                  <a:schemeClr val="tx2"/>
                </a:solidFill>
                <a:latin typeface="+mj-lt"/>
                <a:ea typeface="宋体" pitchFamily="2" charset="-122"/>
              </a:endParaRPr>
            </a:p>
          </p:txBody>
        </p:sp>
        <p:sp>
          <p:nvSpPr>
            <p:cNvPr id="129" name="Line 30"/>
            <p:cNvSpPr>
              <a:spLocks noChangeShapeType="1"/>
            </p:cNvSpPr>
            <p:nvPr/>
          </p:nvSpPr>
          <p:spPr bwMode="auto">
            <a:xfrm>
              <a:off x="4034" y="1532"/>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30" name="Rectangle 31"/>
            <p:cNvSpPr>
              <a:spLocks noChangeArrowheads="1"/>
            </p:cNvSpPr>
            <p:nvPr/>
          </p:nvSpPr>
          <p:spPr bwMode="auto">
            <a:xfrm>
              <a:off x="3985" y="1635"/>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35</a:t>
              </a:r>
              <a:endParaRPr kumimoji="1" lang="en-US" altLang="zh-CN" sz="2400" b="1">
                <a:solidFill>
                  <a:schemeClr val="tx2"/>
                </a:solidFill>
                <a:latin typeface="+mj-lt"/>
                <a:ea typeface="宋体" pitchFamily="2" charset="-122"/>
              </a:endParaRPr>
            </a:p>
          </p:txBody>
        </p:sp>
        <p:sp>
          <p:nvSpPr>
            <p:cNvPr id="131" name="Line 32"/>
            <p:cNvSpPr>
              <a:spLocks noChangeShapeType="1"/>
            </p:cNvSpPr>
            <p:nvPr/>
          </p:nvSpPr>
          <p:spPr bwMode="auto">
            <a:xfrm>
              <a:off x="4866" y="1531"/>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32" name="Rectangle 33"/>
            <p:cNvSpPr>
              <a:spLocks noChangeArrowheads="1"/>
            </p:cNvSpPr>
            <p:nvPr/>
          </p:nvSpPr>
          <p:spPr bwMode="auto">
            <a:xfrm>
              <a:off x="4817" y="1634"/>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45</a:t>
              </a:r>
              <a:endParaRPr kumimoji="1" lang="en-US" altLang="zh-CN" sz="2400" b="1">
                <a:solidFill>
                  <a:schemeClr val="tx2"/>
                </a:solidFill>
                <a:latin typeface="+mj-lt"/>
                <a:ea typeface="宋体" pitchFamily="2" charset="-122"/>
              </a:endParaRPr>
            </a:p>
          </p:txBody>
        </p:sp>
        <p:sp>
          <p:nvSpPr>
            <p:cNvPr id="133" name="Line 34"/>
            <p:cNvSpPr>
              <a:spLocks noChangeShapeType="1"/>
            </p:cNvSpPr>
            <p:nvPr/>
          </p:nvSpPr>
          <p:spPr bwMode="auto">
            <a:xfrm>
              <a:off x="2304" y="1283"/>
              <a:ext cx="39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zh-CN" altLang="en-US">
                <a:solidFill>
                  <a:schemeClr val="tx2"/>
                </a:solidFill>
                <a:latin typeface="+mj-lt"/>
              </a:endParaRPr>
            </a:p>
          </p:txBody>
        </p:sp>
        <p:sp>
          <p:nvSpPr>
            <p:cNvPr id="134" name="Rectangle 35"/>
            <p:cNvSpPr>
              <a:spLocks noChangeArrowheads="1"/>
            </p:cNvSpPr>
            <p:nvPr/>
          </p:nvSpPr>
          <p:spPr bwMode="auto">
            <a:xfrm>
              <a:off x="2832" y="1811"/>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DEV2</a:t>
              </a:r>
              <a:endParaRPr kumimoji="1" lang="en-US" altLang="zh-CN" sz="2400" b="1">
                <a:solidFill>
                  <a:schemeClr val="tx2"/>
                </a:solidFill>
                <a:latin typeface="+mj-lt"/>
                <a:ea typeface="宋体" pitchFamily="2" charset="-122"/>
              </a:endParaRPr>
            </a:p>
          </p:txBody>
        </p:sp>
        <p:sp>
          <p:nvSpPr>
            <p:cNvPr id="135" name="Rectangle 36"/>
            <p:cNvSpPr>
              <a:spLocks noChangeArrowheads="1"/>
            </p:cNvSpPr>
            <p:nvPr/>
          </p:nvSpPr>
          <p:spPr bwMode="auto">
            <a:xfrm>
              <a:off x="3319" y="1811"/>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CPU</a:t>
              </a:r>
              <a:endParaRPr kumimoji="1" lang="en-US" altLang="zh-CN" sz="2400" b="1">
                <a:solidFill>
                  <a:schemeClr val="tx2"/>
                </a:solidFill>
                <a:latin typeface="+mj-lt"/>
                <a:ea typeface="宋体" pitchFamily="2" charset="-122"/>
              </a:endParaRPr>
            </a:p>
          </p:txBody>
        </p:sp>
        <p:sp>
          <p:nvSpPr>
            <p:cNvPr id="136" name="Rectangle 37"/>
            <p:cNvSpPr>
              <a:spLocks noChangeArrowheads="1"/>
            </p:cNvSpPr>
            <p:nvPr/>
          </p:nvSpPr>
          <p:spPr bwMode="auto">
            <a:xfrm>
              <a:off x="4287" y="1811"/>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DEV2</a:t>
              </a:r>
              <a:endParaRPr kumimoji="1" lang="en-US" altLang="zh-CN" sz="2400" b="1">
                <a:solidFill>
                  <a:schemeClr val="tx2"/>
                </a:solidFill>
                <a:latin typeface="+mj-lt"/>
                <a:ea typeface="宋体" pitchFamily="2" charset="-122"/>
              </a:endParaRPr>
            </a:p>
          </p:txBody>
        </p:sp>
        <p:sp>
          <p:nvSpPr>
            <p:cNvPr id="137" name="Line 38"/>
            <p:cNvSpPr>
              <a:spLocks noChangeShapeType="1"/>
            </p:cNvSpPr>
            <p:nvPr/>
          </p:nvSpPr>
          <p:spPr bwMode="auto">
            <a:xfrm>
              <a:off x="3648" y="1920"/>
              <a:ext cx="38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chemeClr val="tx2"/>
                </a:solidFill>
                <a:latin typeface="+mj-lt"/>
              </a:endParaRPr>
            </a:p>
          </p:txBody>
        </p:sp>
        <p:sp>
          <p:nvSpPr>
            <p:cNvPr id="138" name="Line 39"/>
            <p:cNvSpPr>
              <a:spLocks noChangeShapeType="1"/>
            </p:cNvSpPr>
            <p:nvPr/>
          </p:nvSpPr>
          <p:spPr bwMode="auto">
            <a:xfrm>
              <a:off x="703" y="1525"/>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39" name="Line 40"/>
            <p:cNvSpPr>
              <a:spLocks noChangeShapeType="1"/>
            </p:cNvSpPr>
            <p:nvPr/>
          </p:nvSpPr>
          <p:spPr bwMode="auto">
            <a:xfrm>
              <a:off x="2246" y="1528"/>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0" name="Line 41"/>
            <p:cNvSpPr>
              <a:spLocks noChangeShapeType="1"/>
            </p:cNvSpPr>
            <p:nvPr/>
          </p:nvSpPr>
          <p:spPr bwMode="auto">
            <a:xfrm>
              <a:off x="3644" y="1519"/>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1" name="Line 42"/>
            <p:cNvSpPr>
              <a:spLocks noChangeShapeType="1"/>
            </p:cNvSpPr>
            <p:nvPr/>
          </p:nvSpPr>
          <p:spPr bwMode="auto">
            <a:xfrm>
              <a:off x="4407" y="1528"/>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2" name="Line 43"/>
            <p:cNvSpPr>
              <a:spLocks noChangeShapeType="1"/>
            </p:cNvSpPr>
            <p:nvPr/>
          </p:nvSpPr>
          <p:spPr bwMode="auto">
            <a:xfrm>
              <a:off x="2759" y="1528"/>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3" name="Line 44"/>
            <p:cNvSpPr>
              <a:spLocks noChangeShapeType="1"/>
            </p:cNvSpPr>
            <p:nvPr/>
          </p:nvSpPr>
          <p:spPr bwMode="auto">
            <a:xfrm>
              <a:off x="3218" y="1523"/>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4" name="Line 45"/>
            <p:cNvSpPr>
              <a:spLocks noChangeShapeType="1"/>
            </p:cNvSpPr>
            <p:nvPr/>
          </p:nvSpPr>
          <p:spPr bwMode="auto">
            <a:xfrm>
              <a:off x="4036" y="1523"/>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5" name="Line 46"/>
            <p:cNvSpPr>
              <a:spLocks noChangeShapeType="1"/>
            </p:cNvSpPr>
            <p:nvPr/>
          </p:nvSpPr>
          <p:spPr bwMode="auto">
            <a:xfrm>
              <a:off x="4868" y="1522"/>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grpSp>
      <p:sp>
        <p:nvSpPr>
          <p:cNvPr id="2" name="日期占位符 1"/>
          <p:cNvSpPr>
            <a:spLocks noGrp="1"/>
          </p:cNvSpPr>
          <p:nvPr>
            <p:ph type="dt" sz="half" idx="10"/>
          </p:nvPr>
        </p:nvSpPr>
        <p:spPr/>
        <p:txBody>
          <a:bodyPr/>
          <a:lstStyle/>
          <a:p>
            <a:fld id="{E32B5E9A-04CE-FD48-8A4E-512A5F1AEE9D}"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a:t>
            </a:fld>
            <a:endParaRPr lang="zh-CN" altLang="en-US"/>
          </a:p>
        </p:txBody>
      </p:sp>
      <p:grpSp>
        <p:nvGrpSpPr>
          <p:cNvPr id="200" name="Group 5"/>
          <p:cNvGrpSpPr>
            <a:grpSpLocks/>
          </p:cNvGrpSpPr>
          <p:nvPr/>
        </p:nvGrpSpPr>
        <p:grpSpPr bwMode="auto">
          <a:xfrm>
            <a:off x="205871" y="4849509"/>
            <a:ext cx="8021639" cy="1617663"/>
            <a:chOff x="154" y="1022"/>
            <a:chExt cx="5053" cy="1019"/>
          </a:xfrm>
        </p:grpSpPr>
        <p:sp>
          <p:nvSpPr>
            <p:cNvPr id="201" name="Rectangle 6"/>
            <p:cNvSpPr>
              <a:spLocks noChangeArrowheads="1"/>
            </p:cNvSpPr>
            <p:nvPr/>
          </p:nvSpPr>
          <p:spPr bwMode="auto">
            <a:xfrm>
              <a:off x="4852" y="1102"/>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2400" b="1" dirty="0">
                  <a:solidFill>
                    <a:sysClr val="windowText" lastClr="000000"/>
                  </a:solidFill>
                  <a:ea typeface="宋体" pitchFamily="2" charset="-122"/>
                </a:rPr>
                <a:t> </a:t>
              </a:r>
              <a:r>
                <a:rPr kumimoji="1" lang="en-US" altLang="zh-CN" sz="2400" b="1" dirty="0">
                  <a:solidFill>
                    <a:sysClr val="windowText" lastClr="000000"/>
                  </a:solidFill>
                  <a:ea typeface="宋体" pitchFamily="2" charset="-122"/>
                </a:rPr>
                <a:t>t(s)</a:t>
              </a:r>
            </a:p>
          </p:txBody>
        </p:sp>
        <p:sp>
          <p:nvSpPr>
            <p:cNvPr id="202" name="Rectangle 7"/>
            <p:cNvSpPr>
              <a:spLocks noChangeArrowheads="1"/>
            </p:cNvSpPr>
            <p:nvPr/>
          </p:nvSpPr>
          <p:spPr bwMode="auto">
            <a:xfrm>
              <a:off x="4852" y="1678"/>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2400" b="1" dirty="0">
                  <a:solidFill>
                    <a:sysClr val="windowText" lastClr="000000"/>
                  </a:solidFill>
                  <a:ea typeface="宋体" pitchFamily="2" charset="-122"/>
                </a:rPr>
                <a:t> </a:t>
              </a:r>
              <a:r>
                <a:rPr kumimoji="1" lang="en-US" altLang="zh-CN" sz="2400" b="1" dirty="0">
                  <a:solidFill>
                    <a:sysClr val="windowText" lastClr="000000"/>
                  </a:solidFill>
                  <a:ea typeface="宋体" pitchFamily="2" charset="-122"/>
                </a:rPr>
                <a:t>t(s)</a:t>
              </a:r>
            </a:p>
          </p:txBody>
        </p:sp>
        <p:sp>
          <p:nvSpPr>
            <p:cNvPr id="203" name="Line 8"/>
            <p:cNvSpPr>
              <a:spLocks noChangeShapeType="1"/>
            </p:cNvSpPr>
            <p:nvPr/>
          </p:nvSpPr>
          <p:spPr bwMode="auto">
            <a:xfrm>
              <a:off x="460" y="1218"/>
              <a:ext cx="4214" cy="1"/>
            </a:xfrm>
            <a:prstGeom prst="line">
              <a:avLst/>
            </a:prstGeom>
            <a:noFill/>
            <a:ln w="14288">
              <a:solidFill>
                <a:schemeClr val="accent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4" name="Line 10"/>
            <p:cNvSpPr>
              <a:spLocks noChangeShapeType="1"/>
            </p:cNvSpPr>
            <p:nvPr/>
          </p:nvSpPr>
          <p:spPr bwMode="auto">
            <a:xfrm>
              <a:off x="456"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5" name="Line 11"/>
            <p:cNvSpPr>
              <a:spLocks noChangeShapeType="1"/>
            </p:cNvSpPr>
            <p:nvPr/>
          </p:nvSpPr>
          <p:spPr bwMode="auto">
            <a:xfrm>
              <a:off x="2009"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6" name="Line 12"/>
            <p:cNvSpPr>
              <a:spLocks noChangeShapeType="1"/>
            </p:cNvSpPr>
            <p:nvPr/>
          </p:nvSpPr>
          <p:spPr bwMode="auto">
            <a:xfrm>
              <a:off x="3407" y="1176"/>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7" name="Line 13"/>
            <p:cNvSpPr>
              <a:spLocks noChangeShapeType="1"/>
            </p:cNvSpPr>
            <p:nvPr/>
          </p:nvSpPr>
          <p:spPr bwMode="auto">
            <a:xfrm>
              <a:off x="4168"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8" name="Line 14"/>
            <p:cNvSpPr>
              <a:spLocks noChangeShapeType="1"/>
            </p:cNvSpPr>
            <p:nvPr/>
          </p:nvSpPr>
          <p:spPr bwMode="auto">
            <a:xfrm>
              <a:off x="2519"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9" name="Line 15"/>
            <p:cNvSpPr>
              <a:spLocks noChangeShapeType="1"/>
            </p:cNvSpPr>
            <p:nvPr/>
          </p:nvSpPr>
          <p:spPr bwMode="auto">
            <a:xfrm>
              <a:off x="1485" y="1176"/>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10" name="Rectangle 16"/>
            <p:cNvSpPr>
              <a:spLocks noChangeArrowheads="1"/>
            </p:cNvSpPr>
            <p:nvPr/>
          </p:nvSpPr>
          <p:spPr bwMode="auto">
            <a:xfrm>
              <a:off x="864" y="1026"/>
              <a:ext cx="487"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938">
                  <a:solidFill>
                    <a:srgbClr val="FFFF00"/>
                  </a:solidFill>
                  <a:miter lim="800000"/>
                  <a:headEnd/>
                  <a:tailEnd/>
                </a14:hiddenLine>
              </a:ext>
            </a:extLst>
          </p:spPr>
          <p:txBody>
            <a:bodyPr/>
            <a:lstStyle/>
            <a:p>
              <a:endParaRPr lang="zh-CN" altLang="en-US">
                <a:solidFill>
                  <a:sysClr val="windowText" lastClr="000000"/>
                </a:solidFill>
              </a:endParaRPr>
            </a:p>
          </p:txBody>
        </p:sp>
        <p:sp>
          <p:nvSpPr>
            <p:cNvPr id="211" name="Rectangle 17"/>
            <p:cNvSpPr>
              <a:spLocks noChangeArrowheads="1"/>
            </p:cNvSpPr>
            <p:nvPr/>
          </p:nvSpPr>
          <p:spPr bwMode="auto">
            <a:xfrm>
              <a:off x="975" y="1033"/>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212" name="Rectangle 18"/>
            <p:cNvSpPr>
              <a:spLocks noChangeArrowheads="1"/>
            </p:cNvSpPr>
            <p:nvPr/>
          </p:nvSpPr>
          <p:spPr bwMode="auto">
            <a:xfrm>
              <a:off x="1521" y="1034"/>
              <a:ext cx="42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DEV1</a:t>
              </a:r>
              <a:endParaRPr kumimoji="1" lang="en-US" altLang="zh-CN" sz="2400" b="1">
                <a:solidFill>
                  <a:sysClr val="windowText" lastClr="000000"/>
                </a:solidFill>
                <a:ea typeface="宋体" pitchFamily="2" charset="-122"/>
              </a:endParaRPr>
            </a:p>
          </p:txBody>
        </p:sp>
        <p:sp>
          <p:nvSpPr>
            <p:cNvPr id="213" name="Rectangle 19"/>
            <p:cNvSpPr>
              <a:spLocks noChangeArrowheads="1"/>
            </p:cNvSpPr>
            <p:nvPr/>
          </p:nvSpPr>
          <p:spPr bwMode="auto">
            <a:xfrm>
              <a:off x="2678" y="1022"/>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DEV2</a:t>
              </a:r>
              <a:endParaRPr kumimoji="1" lang="en-US" altLang="zh-CN" sz="2400" b="1">
                <a:solidFill>
                  <a:sysClr val="windowText" lastClr="000000"/>
                </a:solidFill>
                <a:ea typeface="宋体" pitchFamily="2" charset="-122"/>
              </a:endParaRPr>
            </a:p>
          </p:txBody>
        </p:sp>
        <p:sp>
          <p:nvSpPr>
            <p:cNvPr id="214" name="Rectangle 20"/>
            <p:cNvSpPr>
              <a:spLocks noChangeArrowheads="1"/>
            </p:cNvSpPr>
            <p:nvPr/>
          </p:nvSpPr>
          <p:spPr bwMode="auto">
            <a:xfrm>
              <a:off x="3549" y="1026"/>
              <a:ext cx="428"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215" name="Rectangle 21"/>
            <p:cNvSpPr>
              <a:spLocks noChangeArrowheads="1"/>
            </p:cNvSpPr>
            <p:nvPr/>
          </p:nvSpPr>
          <p:spPr bwMode="auto">
            <a:xfrm>
              <a:off x="2018" y="1026"/>
              <a:ext cx="388"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216" name="Rectangle 22"/>
            <p:cNvSpPr>
              <a:spLocks noChangeArrowheads="1"/>
            </p:cNvSpPr>
            <p:nvPr/>
          </p:nvSpPr>
          <p:spPr bwMode="auto">
            <a:xfrm>
              <a:off x="154" y="1096"/>
              <a:ext cx="406" cy="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938">
                  <a:solidFill>
                    <a:srgbClr val="FFFF00"/>
                  </a:solidFill>
                  <a:miter lim="800000"/>
                  <a:headEnd/>
                  <a:tailEnd/>
                </a14:hiddenLine>
              </a:ext>
            </a:extLst>
          </p:spPr>
          <p:txBody>
            <a:bodyPr/>
            <a:lstStyle/>
            <a:p>
              <a:endParaRPr lang="zh-CN" altLang="en-US">
                <a:solidFill>
                  <a:sysClr val="windowText" lastClr="000000"/>
                </a:solidFill>
              </a:endParaRPr>
            </a:p>
          </p:txBody>
        </p:sp>
        <p:sp>
          <p:nvSpPr>
            <p:cNvPr id="217" name="Rectangle 23"/>
            <p:cNvSpPr>
              <a:spLocks noChangeArrowheads="1"/>
            </p:cNvSpPr>
            <p:nvPr/>
          </p:nvSpPr>
          <p:spPr bwMode="auto">
            <a:xfrm>
              <a:off x="236" y="1103"/>
              <a:ext cx="16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2800" b="1">
                  <a:solidFill>
                    <a:sysClr val="windowText" lastClr="000000"/>
                  </a:solidFill>
                  <a:ea typeface="宋体" pitchFamily="2" charset="-122"/>
                </a:rPr>
                <a:t>A</a:t>
              </a:r>
              <a:endParaRPr kumimoji="1" lang="en-US" altLang="zh-CN" sz="2400" b="1">
                <a:solidFill>
                  <a:sysClr val="windowText" lastClr="000000"/>
                </a:solidFill>
                <a:ea typeface="宋体" pitchFamily="2" charset="-122"/>
              </a:endParaRPr>
            </a:p>
          </p:txBody>
        </p:sp>
        <p:sp>
          <p:nvSpPr>
            <p:cNvPr id="218" name="Rectangle 24"/>
            <p:cNvSpPr>
              <a:spLocks noChangeArrowheads="1"/>
            </p:cNvSpPr>
            <p:nvPr/>
          </p:nvSpPr>
          <p:spPr bwMode="auto">
            <a:xfrm>
              <a:off x="1403" y="1299"/>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10</a:t>
              </a:r>
              <a:endParaRPr kumimoji="1" lang="en-US" altLang="zh-CN" sz="2400" b="1">
                <a:solidFill>
                  <a:sysClr val="windowText" lastClr="000000"/>
                </a:solidFill>
                <a:ea typeface="宋体" pitchFamily="2" charset="-122"/>
              </a:endParaRPr>
            </a:p>
          </p:txBody>
        </p:sp>
        <p:sp>
          <p:nvSpPr>
            <p:cNvPr id="219" name="Rectangle 25"/>
            <p:cNvSpPr>
              <a:spLocks noChangeArrowheads="1"/>
            </p:cNvSpPr>
            <p:nvPr/>
          </p:nvSpPr>
          <p:spPr bwMode="auto">
            <a:xfrm>
              <a:off x="1930" y="1299"/>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15</a:t>
              </a:r>
              <a:endParaRPr kumimoji="1" lang="en-US" altLang="zh-CN" sz="2400" b="1">
                <a:solidFill>
                  <a:sysClr val="windowText" lastClr="000000"/>
                </a:solidFill>
                <a:ea typeface="宋体" pitchFamily="2" charset="-122"/>
              </a:endParaRPr>
            </a:p>
          </p:txBody>
        </p:sp>
        <p:sp>
          <p:nvSpPr>
            <p:cNvPr id="220" name="Rectangle 26"/>
            <p:cNvSpPr>
              <a:spLocks noChangeArrowheads="1"/>
            </p:cNvSpPr>
            <p:nvPr/>
          </p:nvSpPr>
          <p:spPr bwMode="auto">
            <a:xfrm>
              <a:off x="2474"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20</a:t>
              </a:r>
              <a:endParaRPr kumimoji="1" lang="en-US" altLang="zh-CN" sz="2400" b="1">
                <a:solidFill>
                  <a:sysClr val="windowText" lastClr="000000"/>
                </a:solidFill>
                <a:ea typeface="宋体" pitchFamily="2" charset="-122"/>
              </a:endParaRPr>
            </a:p>
          </p:txBody>
        </p:sp>
        <p:sp>
          <p:nvSpPr>
            <p:cNvPr id="221" name="Rectangle 27"/>
            <p:cNvSpPr>
              <a:spLocks noChangeArrowheads="1"/>
            </p:cNvSpPr>
            <p:nvPr/>
          </p:nvSpPr>
          <p:spPr bwMode="auto">
            <a:xfrm>
              <a:off x="3336"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30</a:t>
              </a:r>
              <a:endParaRPr kumimoji="1" lang="en-US" altLang="zh-CN" sz="2400" b="1">
                <a:solidFill>
                  <a:sysClr val="windowText" lastClr="000000"/>
                </a:solidFill>
                <a:ea typeface="宋体" pitchFamily="2" charset="-122"/>
              </a:endParaRPr>
            </a:p>
          </p:txBody>
        </p:sp>
        <p:sp>
          <p:nvSpPr>
            <p:cNvPr id="222" name="Rectangle 28"/>
            <p:cNvSpPr>
              <a:spLocks noChangeArrowheads="1"/>
            </p:cNvSpPr>
            <p:nvPr/>
          </p:nvSpPr>
          <p:spPr bwMode="auto">
            <a:xfrm>
              <a:off x="4114"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40</a:t>
              </a:r>
              <a:endParaRPr kumimoji="1" lang="en-US" altLang="zh-CN" sz="2400" b="1">
                <a:solidFill>
                  <a:sysClr val="windowText" lastClr="000000"/>
                </a:solidFill>
                <a:ea typeface="宋体" pitchFamily="2" charset="-122"/>
              </a:endParaRPr>
            </a:p>
          </p:txBody>
        </p:sp>
        <p:sp>
          <p:nvSpPr>
            <p:cNvPr id="223" name="Rectangle 29"/>
            <p:cNvSpPr>
              <a:spLocks noChangeArrowheads="1"/>
            </p:cNvSpPr>
            <p:nvPr/>
          </p:nvSpPr>
          <p:spPr bwMode="auto">
            <a:xfrm>
              <a:off x="3503" y="1614"/>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DEV2</a:t>
              </a:r>
              <a:endParaRPr kumimoji="1" lang="en-US" altLang="zh-CN" sz="2400" b="1">
                <a:solidFill>
                  <a:sysClr val="windowText" lastClr="000000"/>
                </a:solidFill>
                <a:ea typeface="宋体" pitchFamily="2" charset="-122"/>
              </a:endParaRPr>
            </a:p>
          </p:txBody>
        </p:sp>
        <p:sp>
          <p:nvSpPr>
            <p:cNvPr id="224" name="Line 30"/>
            <p:cNvSpPr>
              <a:spLocks noChangeShapeType="1"/>
            </p:cNvSpPr>
            <p:nvPr/>
          </p:nvSpPr>
          <p:spPr bwMode="auto">
            <a:xfrm>
              <a:off x="478" y="1820"/>
              <a:ext cx="4214" cy="1"/>
            </a:xfrm>
            <a:prstGeom prst="line">
              <a:avLst/>
            </a:prstGeom>
            <a:noFill/>
            <a:ln w="14288">
              <a:solidFill>
                <a:schemeClr val="accent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5" name="Line 32"/>
            <p:cNvSpPr>
              <a:spLocks noChangeShapeType="1"/>
            </p:cNvSpPr>
            <p:nvPr/>
          </p:nvSpPr>
          <p:spPr bwMode="auto">
            <a:xfrm>
              <a:off x="473" y="1778"/>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6" name="Line 33"/>
            <p:cNvSpPr>
              <a:spLocks noChangeShapeType="1"/>
            </p:cNvSpPr>
            <p:nvPr/>
          </p:nvSpPr>
          <p:spPr bwMode="auto">
            <a:xfrm>
              <a:off x="2959"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7" name="Line 34"/>
            <p:cNvSpPr>
              <a:spLocks noChangeShapeType="1"/>
            </p:cNvSpPr>
            <p:nvPr/>
          </p:nvSpPr>
          <p:spPr bwMode="auto">
            <a:xfrm>
              <a:off x="3430" y="1775"/>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8" name="Line 35"/>
            <p:cNvSpPr>
              <a:spLocks noChangeShapeType="1"/>
            </p:cNvSpPr>
            <p:nvPr/>
          </p:nvSpPr>
          <p:spPr bwMode="auto">
            <a:xfrm>
              <a:off x="4136"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9" name="Line 36"/>
            <p:cNvSpPr>
              <a:spLocks noChangeShapeType="1"/>
            </p:cNvSpPr>
            <p:nvPr/>
          </p:nvSpPr>
          <p:spPr bwMode="auto">
            <a:xfrm>
              <a:off x="2506"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30" name="Line 37"/>
            <p:cNvSpPr>
              <a:spLocks noChangeShapeType="1"/>
            </p:cNvSpPr>
            <p:nvPr/>
          </p:nvSpPr>
          <p:spPr bwMode="auto">
            <a:xfrm>
              <a:off x="1481" y="1778"/>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31" name="Rectangle 38"/>
            <p:cNvSpPr>
              <a:spLocks noChangeArrowheads="1"/>
            </p:cNvSpPr>
            <p:nvPr/>
          </p:nvSpPr>
          <p:spPr bwMode="auto">
            <a:xfrm>
              <a:off x="1763" y="1624"/>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232" name="Rectangle 39"/>
            <p:cNvSpPr>
              <a:spLocks noChangeArrowheads="1"/>
            </p:cNvSpPr>
            <p:nvPr/>
          </p:nvSpPr>
          <p:spPr bwMode="auto">
            <a:xfrm>
              <a:off x="883" y="1621"/>
              <a:ext cx="42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DEV 1</a:t>
              </a:r>
            </a:p>
          </p:txBody>
        </p:sp>
        <p:sp>
          <p:nvSpPr>
            <p:cNvPr id="233" name="Rectangle 40"/>
            <p:cNvSpPr>
              <a:spLocks noChangeArrowheads="1"/>
            </p:cNvSpPr>
            <p:nvPr/>
          </p:nvSpPr>
          <p:spPr bwMode="auto">
            <a:xfrm>
              <a:off x="2512" y="1624"/>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DEV2</a:t>
              </a:r>
              <a:endParaRPr kumimoji="1" lang="en-US" altLang="zh-CN" sz="2400" b="1" dirty="0">
                <a:solidFill>
                  <a:sysClr val="windowText" lastClr="000000"/>
                </a:solidFill>
                <a:ea typeface="宋体" pitchFamily="2" charset="-122"/>
              </a:endParaRPr>
            </a:p>
          </p:txBody>
        </p:sp>
        <p:sp>
          <p:nvSpPr>
            <p:cNvPr id="234" name="Rectangle 41"/>
            <p:cNvSpPr>
              <a:spLocks noChangeArrowheads="1"/>
            </p:cNvSpPr>
            <p:nvPr/>
          </p:nvSpPr>
          <p:spPr bwMode="auto">
            <a:xfrm>
              <a:off x="3037" y="1624"/>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dirty="0">
                  <a:solidFill>
                    <a:sysClr val="windowText" lastClr="000000"/>
                  </a:solidFill>
                  <a:ea typeface="宋体" pitchFamily="2" charset="-122"/>
                </a:rPr>
                <a:t>CPU</a:t>
              </a:r>
              <a:endParaRPr kumimoji="1" lang="en-US" altLang="zh-CN" sz="2400" b="1" dirty="0">
                <a:solidFill>
                  <a:sysClr val="windowText" lastClr="000000"/>
                </a:solidFill>
                <a:ea typeface="宋体" pitchFamily="2" charset="-122"/>
              </a:endParaRPr>
            </a:p>
          </p:txBody>
        </p:sp>
        <p:sp>
          <p:nvSpPr>
            <p:cNvPr id="235" name="Rectangle 42"/>
            <p:cNvSpPr>
              <a:spLocks noChangeArrowheads="1"/>
            </p:cNvSpPr>
            <p:nvPr/>
          </p:nvSpPr>
          <p:spPr bwMode="auto">
            <a:xfrm>
              <a:off x="3266" y="1624"/>
              <a:ext cx="4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endParaRPr kumimoji="1" lang="zh-CN" altLang="en-US" sz="2400" b="1">
                <a:solidFill>
                  <a:sysClr val="windowText" lastClr="000000"/>
                </a:solidFill>
                <a:ea typeface="宋体" pitchFamily="2" charset="-122"/>
              </a:endParaRPr>
            </a:p>
          </p:txBody>
        </p:sp>
        <p:sp>
          <p:nvSpPr>
            <p:cNvPr id="236" name="Rectangle 43"/>
            <p:cNvSpPr>
              <a:spLocks noChangeArrowheads="1"/>
            </p:cNvSpPr>
            <p:nvPr/>
          </p:nvSpPr>
          <p:spPr bwMode="auto">
            <a:xfrm>
              <a:off x="249" y="1706"/>
              <a:ext cx="16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2800" b="1">
                  <a:solidFill>
                    <a:sysClr val="windowText" lastClr="000000"/>
                  </a:solidFill>
                  <a:ea typeface="宋体" pitchFamily="2" charset="-122"/>
                </a:rPr>
                <a:t>B</a:t>
              </a:r>
              <a:endParaRPr kumimoji="1" lang="en-US" altLang="zh-CN" sz="2400" b="1">
                <a:solidFill>
                  <a:sysClr val="windowText" lastClr="000000"/>
                </a:solidFill>
                <a:ea typeface="宋体" pitchFamily="2" charset="-122"/>
              </a:endParaRPr>
            </a:p>
          </p:txBody>
        </p:sp>
        <p:sp>
          <p:nvSpPr>
            <p:cNvPr id="237" name="Rectangle 44"/>
            <p:cNvSpPr>
              <a:spLocks noChangeArrowheads="1"/>
            </p:cNvSpPr>
            <p:nvPr/>
          </p:nvSpPr>
          <p:spPr bwMode="auto">
            <a:xfrm>
              <a:off x="1371" y="189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10</a:t>
              </a:r>
              <a:endParaRPr kumimoji="1" lang="en-US" altLang="zh-CN" sz="2400" b="1">
                <a:solidFill>
                  <a:sysClr val="windowText" lastClr="000000"/>
                </a:solidFill>
                <a:ea typeface="宋体" pitchFamily="2" charset="-122"/>
              </a:endParaRPr>
            </a:p>
          </p:txBody>
        </p:sp>
        <p:sp>
          <p:nvSpPr>
            <p:cNvPr id="238" name="Rectangle 45"/>
            <p:cNvSpPr>
              <a:spLocks noChangeArrowheads="1"/>
            </p:cNvSpPr>
            <p:nvPr/>
          </p:nvSpPr>
          <p:spPr bwMode="auto">
            <a:xfrm>
              <a:off x="2300" y="188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20</a:t>
              </a:r>
              <a:endParaRPr kumimoji="1" lang="en-US" altLang="zh-CN" sz="2400" b="1">
                <a:solidFill>
                  <a:sysClr val="windowText" lastClr="000000"/>
                </a:solidFill>
                <a:ea typeface="宋体" pitchFamily="2" charset="-122"/>
              </a:endParaRPr>
            </a:p>
          </p:txBody>
        </p:sp>
        <p:sp>
          <p:nvSpPr>
            <p:cNvPr id="239" name="Rectangle 46"/>
            <p:cNvSpPr>
              <a:spLocks noChangeArrowheads="1"/>
            </p:cNvSpPr>
            <p:nvPr/>
          </p:nvSpPr>
          <p:spPr bwMode="auto">
            <a:xfrm>
              <a:off x="3381" y="1888"/>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30</a:t>
              </a:r>
              <a:endParaRPr kumimoji="1" lang="en-US" altLang="zh-CN" sz="2400" b="1">
                <a:solidFill>
                  <a:sysClr val="windowText" lastClr="000000"/>
                </a:solidFill>
                <a:ea typeface="宋体" pitchFamily="2" charset="-122"/>
              </a:endParaRPr>
            </a:p>
          </p:txBody>
        </p:sp>
        <p:sp>
          <p:nvSpPr>
            <p:cNvPr id="240" name="Rectangle 47"/>
            <p:cNvSpPr>
              <a:spLocks noChangeArrowheads="1"/>
            </p:cNvSpPr>
            <p:nvPr/>
          </p:nvSpPr>
          <p:spPr bwMode="auto">
            <a:xfrm>
              <a:off x="4086" y="188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40</a:t>
              </a:r>
              <a:endParaRPr kumimoji="1" lang="en-US" altLang="zh-CN" sz="2400" b="1">
                <a:solidFill>
                  <a:sysClr val="windowText" lastClr="000000"/>
                </a:solidFill>
                <a:ea typeface="宋体" pitchFamily="2" charset="-122"/>
              </a:endParaRPr>
            </a:p>
          </p:txBody>
        </p:sp>
        <p:sp>
          <p:nvSpPr>
            <p:cNvPr id="241" name="Rectangle 48"/>
            <p:cNvSpPr>
              <a:spLocks noChangeArrowheads="1"/>
            </p:cNvSpPr>
            <p:nvPr/>
          </p:nvSpPr>
          <p:spPr bwMode="auto">
            <a:xfrm>
              <a:off x="2873" y="1890"/>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dirty="0">
                  <a:solidFill>
                    <a:sysClr val="windowText" lastClr="000000"/>
                  </a:solidFill>
                  <a:ea typeface="宋体" pitchFamily="2" charset="-122"/>
                </a:rPr>
                <a:t>25</a:t>
              </a:r>
              <a:endParaRPr kumimoji="1" lang="en-US" altLang="zh-CN" sz="2400" b="1" dirty="0">
                <a:solidFill>
                  <a:sysClr val="windowText" lastClr="000000"/>
                </a:solidFill>
                <a:ea typeface="宋体" pitchFamily="2" charset="-122"/>
              </a:endParaRPr>
            </a:p>
          </p:txBody>
        </p:sp>
      </p:grpSp>
      <p:cxnSp>
        <p:nvCxnSpPr>
          <p:cNvPr id="6" name="直接连接符 5"/>
          <p:cNvCxnSpPr/>
          <p:nvPr/>
        </p:nvCxnSpPr>
        <p:spPr>
          <a:xfrm>
            <a:off x="0" y="4767621"/>
            <a:ext cx="91440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27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482">
                                            <p:txEl>
                                              <p:pRg st="0" end="0"/>
                                            </p:txEl>
                                          </p:spTgt>
                                        </p:tgtEl>
                                        <p:attrNameLst>
                                          <p:attrName>style.visibility</p:attrName>
                                        </p:attrNameLst>
                                      </p:cBhvr>
                                      <p:to>
                                        <p:strVal val="visible"/>
                                      </p:to>
                                    </p:set>
                                    <p:animEffect transition="in" filter="fade">
                                      <p:cBhvr>
                                        <p:cTn id="7" dur="500"/>
                                        <p:tgtEl>
                                          <p:spTgt spid="4044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4482">
                                            <p:txEl>
                                              <p:pRg st="1" end="1"/>
                                            </p:txEl>
                                          </p:spTgt>
                                        </p:tgtEl>
                                        <p:attrNameLst>
                                          <p:attrName>style.visibility</p:attrName>
                                        </p:attrNameLst>
                                      </p:cBhvr>
                                      <p:to>
                                        <p:strVal val="visible"/>
                                      </p:to>
                                    </p:set>
                                    <p:animEffect transition="in" filter="fade">
                                      <p:cBhvr>
                                        <p:cTn id="10" dur="500"/>
                                        <p:tgtEl>
                                          <p:spTgt spid="4044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4482">
                                            <p:txEl>
                                              <p:pRg st="2" end="2"/>
                                            </p:txEl>
                                          </p:spTgt>
                                        </p:tgtEl>
                                        <p:attrNameLst>
                                          <p:attrName>style.visibility</p:attrName>
                                        </p:attrNameLst>
                                      </p:cBhvr>
                                      <p:to>
                                        <p:strVal val="visible"/>
                                      </p:to>
                                    </p:set>
                                    <p:animEffect transition="in" filter="fade">
                                      <p:cBhvr>
                                        <p:cTn id="13" dur="500"/>
                                        <p:tgtEl>
                                          <p:spTgt spid="4044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线程分类</a:t>
            </a:r>
          </a:p>
        </p:txBody>
      </p:sp>
      <p:sp>
        <p:nvSpPr>
          <p:cNvPr id="4" name="日期占位符 3"/>
          <p:cNvSpPr>
            <a:spLocks noGrp="1"/>
          </p:cNvSpPr>
          <p:nvPr>
            <p:ph type="dt" sz="half" idx="10"/>
          </p:nvPr>
        </p:nvSpPr>
        <p:spPr/>
        <p:txBody>
          <a:bodyPr/>
          <a:lstStyle/>
          <a:p>
            <a:fld id="{1CFE99E1-260C-2645-B476-9F6DF74907DF}"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100</a:t>
            </a:fld>
            <a:endParaRPr lang="zh-CN" altLang="en-US"/>
          </a:p>
        </p:txBody>
      </p:sp>
      <p:graphicFrame>
        <p:nvGraphicFramePr>
          <p:cNvPr id="9" name="图示 8"/>
          <p:cNvGraphicFramePr/>
          <p:nvPr>
            <p:extLst>
              <p:ext uri="{D42A27DB-BD31-4B8C-83A1-F6EECF244321}">
                <p14:modId xmlns:p14="http://schemas.microsoft.com/office/powerpoint/2010/main" val="1189455228"/>
              </p:ext>
            </p:extLst>
          </p:nvPr>
        </p:nvGraphicFramePr>
        <p:xfrm>
          <a:off x="620973" y="1910687"/>
          <a:ext cx="7799696" cy="3182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7119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zh-CN" altLang="en-US" dirty="0"/>
              <a:t>内核级和用户级线程</a:t>
            </a:r>
          </a:p>
        </p:txBody>
      </p:sp>
      <p:sp>
        <p:nvSpPr>
          <p:cNvPr id="345091" name="Rectangle 3"/>
          <p:cNvSpPr>
            <a:spLocks noGrp="1" noChangeArrowheads="1"/>
          </p:cNvSpPr>
          <p:nvPr>
            <p:ph idx="1"/>
          </p:nvPr>
        </p:nvSpPr>
        <p:spPr/>
        <p:txBody>
          <a:bodyPr/>
          <a:lstStyle/>
          <a:p>
            <a:endParaRPr lang="en-US" altLang="zh-CN"/>
          </a:p>
          <a:p>
            <a:endParaRPr lang="en-US" altLang="zh-CN"/>
          </a:p>
        </p:txBody>
      </p:sp>
      <p:pic>
        <p:nvPicPr>
          <p:cNvPr id="345092" name="Picture 4" descr="4_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59485"/>
            <a:ext cx="8497888" cy="496887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日期占位符 1"/>
          <p:cNvSpPr>
            <a:spLocks noGrp="1"/>
          </p:cNvSpPr>
          <p:nvPr>
            <p:ph type="dt" sz="half" idx="10"/>
          </p:nvPr>
        </p:nvSpPr>
        <p:spPr/>
        <p:txBody>
          <a:bodyPr/>
          <a:lstStyle/>
          <a:p>
            <a:fld id="{04516CB5-1D1D-354E-AA6B-5A01D8233B13}"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101</a:t>
            </a:fld>
            <a:endParaRPr lang="zh-CN" altLang="en-US"/>
          </a:p>
        </p:txBody>
      </p:sp>
    </p:spTree>
    <p:extLst>
      <p:ext uri="{BB962C8B-B14F-4D97-AF65-F5344CB8AC3E}">
        <p14:creationId xmlns:p14="http://schemas.microsoft.com/office/powerpoint/2010/main" val="6816593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内核级线程</a:t>
            </a:r>
          </a:p>
        </p:txBody>
      </p:sp>
      <p:sp>
        <p:nvSpPr>
          <p:cNvPr id="7" name="内容占位符 6"/>
          <p:cNvSpPr>
            <a:spLocks noGrp="1"/>
          </p:cNvSpPr>
          <p:nvPr>
            <p:ph idx="1"/>
          </p:nvPr>
        </p:nvSpPr>
        <p:spPr/>
        <p:txBody>
          <a:bodyPr>
            <a:normAutofit/>
          </a:bodyPr>
          <a:lstStyle/>
          <a:p>
            <a:r>
              <a:rPr lang="zh-CN" altLang="en-US" dirty="0"/>
              <a:t>内核级线程，是在内核的支持下运行的，即无论是用户进程中的线程，还是系统进程中的线程，其创建、撤消和切换等，都是依靠内核实现的。</a:t>
            </a:r>
            <a:endParaRPr lang="en-US" altLang="zh-CN" dirty="0"/>
          </a:p>
          <a:p>
            <a:r>
              <a:rPr lang="zh-CN" altLang="en-US" dirty="0"/>
              <a:t>内核为每一个内核线程设置了一个线程控制块，根据该控制块感知线程的存在，并对其加以控制。</a:t>
            </a:r>
          </a:p>
          <a:p>
            <a:endParaRPr lang="zh-CN" altLang="en-US" dirty="0"/>
          </a:p>
        </p:txBody>
      </p:sp>
      <p:sp>
        <p:nvSpPr>
          <p:cNvPr id="3" name="日期占位符 2"/>
          <p:cNvSpPr>
            <a:spLocks noGrp="1"/>
          </p:cNvSpPr>
          <p:nvPr>
            <p:ph type="dt" sz="half" idx="10"/>
          </p:nvPr>
        </p:nvSpPr>
        <p:spPr/>
        <p:txBody>
          <a:bodyPr/>
          <a:lstStyle/>
          <a:p>
            <a:fld id="{0DD9A27E-5083-AF42-8D26-C8E6F5072959}"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102</a:t>
            </a:fld>
            <a:endParaRPr lang="zh-CN" altLang="en-US"/>
          </a:p>
        </p:txBody>
      </p:sp>
    </p:spTree>
    <p:extLst>
      <p:ext uri="{BB962C8B-B14F-4D97-AF65-F5344CB8AC3E}">
        <p14:creationId xmlns:p14="http://schemas.microsoft.com/office/powerpoint/2010/main" val="3063195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zh-CN" altLang="en-US" dirty="0"/>
              <a:t>用户级线程</a:t>
            </a:r>
          </a:p>
        </p:txBody>
      </p:sp>
      <p:sp>
        <p:nvSpPr>
          <p:cNvPr id="206851" name="Rectangle 3"/>
          <p:cNvSpPr>
            <a:spLocks noGrp="1" noChangeArrowheads="1"/>
          </p:cNvSpPr>
          <p:nvPr>
            <p:ph type="body" idx="1"/>
          </p:nvPr>
        </p:nvSpPr>
        <p:spPr/>
        <p:txBody>
          <a:bodyPr>
            <a:normAutofit fontScale="85000" lnSpcReduction="10000"/>
          </a:bodyPr>
          <a:lstStyle/>
          <a:p>
            <a:r>
              <a:rPr lang="zh-CN" altLang="en-US" dirty="0"/>
              <a:t>用户级线程的创建、撤消、线程之间的同步与通信等功能，都无须利用系统调用来实现。</a:t>
            </a:r>
            <a:endParaRPr lang="en-US" altLang="zh-CN" dirty="0"/>
          </a:p>
          <a:p>
            <a:r>
              <a:rPr lang="zh-CN" altLang="en-US" dirty="0"/>
              <a:t>用户级线程的切换，通常是发生在一个应用进程的诸多线程之间，无须内核的支持。切换的规则比进程调度和切换的规则简单，切换速度快。</a:t>
            </a:r>
          </a:p>
          <a:p>
            <a:r>
              <a:rPr lang="zh-CN" altLang="en-US" dirty="0"/>
              <a:t>线程控制块设置在用户空间，内核完全不知道用户级线程的存在，可以节省系统开销。</a:t>
            </a:r>
          </a:p>
          <a:p>
            <a:r>
              <a:rPr lang="zh-CN" altLang="en-US" dirty="0"/>
              <a:t>当引起进程阻塞时，会削弱进程中的线程的并发性。</a:t>
            </a:r>
          </a:p>
        </p:txBody>
      </p:sp>
      <p:sp>
        <p:nvSpPr>
          <p:cNvPr id="2" name="日期占位符 1">
            <a:extLst>
              <a:ext uri="{FF2B5EF4-FFF2-40B4-BE49-F238E27FC236}">
                <a16:creationId xmlns:a16="http://schemas.microsoft.com/office/drawing/2014/main" id="{F09A840E-7BDF-B144-B94F-C78D121941C1}"/>
              </a:ext>
            </a:extLst>
          </p:cNvPr>
          <p:cNvSpPr>
            <a:spLocks noGrp="1"/>
          </p:cNvSpPr>
          <p:nvPr>
            <p:ph type="dt" sz="half" idx="10"/>
          </p:nvPr>
        </p:nvSpPr>
        <p:spPr/>
        <p:txBody>
          <a:bodyPr/>
          <a:lstStyle/>
          <a:p>
            <a:fld id="{8A671E4D-4453-DF46-8B83-9A306A924D3A}" type="datetime1">
              <a:t>2020/9/16</a:t>
            </a:fld>
            <a:endParaRPr lang="zh-CN" altLang="en-US"/>
          </a:p>
        </p:txBody>
      </p:sp>
      <p:sp>
        <p:nvSpPr>
          <p:cNvPr id="3" name="页脚占位符 2">
            <a:extLst>
              <a:ext uri="{FF2B5EF4-FFF2-40B4-BE49-F238E27FC236}">
                <a16:creationId xmlns:a16="http://schemas.microsoft.com/office/drawing/2014/main" id="{ACC63916-D698-A74F-B39C-57CEC9AAD003}"/>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1C0E604E-48C1-3C4F-B4C8-745C0BF3A702}"/>
              </a:ext>
            </a:extLst>
          </p:cNvPr>
          <p:cNvSpPr>
            <a:spLocks noGrp="1"/>
          </p:cNvSpPr>
          <p:nvPr>
            <p:ph type="sldNum" sz="quarter" idx="12"/>
          </p:nvPr>
        </p:nvSpPr>
        <p:spPr/>
        <p:txBody>
          <a:bodyPr/>
          <a:lstStyle/>
          <a:p>
            <a:fld id="{B09550E6-D85C-43A8-841D-66A200A3DB30}" type="slidenum">
              <a:rPr lang="zh-CN" altLang="en-US" smtClean="0"/>
              <a:t>103</a:t>
            </a:fld>
            <a:endParaRPr lang="zh-CN" altLang="en-US"/>
          </a:p>
        </p:txBody>
      </p:sp>
    </p:spTree>
    <p:extLst>
      <p:ext uri="{BB962C8B-B14F-4D97-AF65-F5344CB8AC3E}">
        <p14:creationId xmlns:p14="http://schemas.microsoft.com/office/powerpoint/2010/main" val="2116619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a:t>
            </a:r>
          </a:p>
        </p:txBody>
      </p:sp>
      <p:sp>
        <p:nvSpPr>
          <p:cNvPr id="3" name="内容占位符 2"/>
          <p:cNvSpPr>
            <a:spLocks noGrp="1"/>
          </p:cNvSpPr>
          <p:nvPr>
            <p:ph idx="1"/>
          </p:nvPr>
        </p:nvSpPr>
        <p:spPr/>
        <p:txBody>
          <a:bodyPr/>
          <a:lstStyle/>
          <a:p>
            <a:r>
              <a:rPr lang="zh-CN" altLang="en-US" dirty="0"/>
              <a:t>内核线程和用户线程有哪些不同？</a:t>
            </a:r>
          </a:p>
        </p:txBody>
      </p:sp>
      <p:sp>
        <p:nvSpPr>
          <p:cNvPr id="4" name="日期占位符 3"/>
          <p:cNvSpPr>
            <a:spLocks noGrp="1"/>
          </p:cNvSpPr>
          <p:nvPr>
            <p:ph type="dt" sz="half" idx="10"/>
          </p:nvPr>
        </p:nvSpPr>
        <p:spPr/>
        <p:txBody>
          <a:bodyPr/>
          <a:lstStyle/>
          <a:p>
            <a:fld id="{A9A4968A-09B0-214D-A640-0784F17E9FDF}"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104</a:t>
            </a:fld>
            <a:endParaRPr lang="zh-CN" altLang="en-US"/>
          </a:p>
        </p:txBody>
      </p:sp>
      <p:graphicFrame>
        <p:nvGraphicFramePr>
          <p:cNvPr id="7" name="图表 6"/>
          <p:cNvGraphicFramePr/>
          <p:nvPr>
            <p:extLst>
              <p:ext uri="{D42A27DB-BD31-4B8C-83A1-F6EECF244321}">
                <p14:modId xmlns:p14="http://schemas.microsoft.com/office/powerpoint/2010/main" val="787835336"/>
              </p:ext>
            </p:extLst>
          </p:nvPr>
        </p:nvGraphicFramePr>
        <p:xfrm>
          <a:off x="1632155" y="2743200"/>
          <a:ext cx="4921045" cy="2540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4656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normAutofit/>
          </a:bodyPr>
          <a:lstStyle/>
          <a:p>
            <a:r>
              <a:rPr lang="zh-CN" altLang="en-US" dirty="0"/>
              <a:t>调度开销</a:t>
            </a:r>
          </a:p>
        </p:txBody>
      </p:sp>
      <p:sp>
        <p:nvSpPr>
          <p:cNvPr id="561155" name="Rectangle 3"/>
          <p:cNvSpPr>
            <a:spLocks noGrp="1" noChangeArrowheads="1"/>
          </p:cNvSpPr>
          <p:nvPr>
            <p:ph idx="1"/>
          </p:nvPr>
        </p:nvSpPr>
        <p:spPr/>
        <p:txBody>
          <a:bodyPr>
            <a:normAutofit/>
          </a:bodyPr>
          <a:lstStyle/>
          <a:p>
            <a:r>
              <a:rPr lang="zh-CN" altLang="en-US" dirty="0"/>
              <a:t>内核级线程切换类似于进程切换，开销较大。</a:t>
            </a:r>
          </a:p>
          <a:p>
            <a:r>
              <a:rPr lang="zh-CN" altLang="en-US" dirty="0"/>
              <a:t>用户级线</a:t>
            </a:r>
            <a:r>
              <a:rPr lang="zh-CN" altLang="en-US"/>
              <a:t>程切换发生</a:t>
            </a:r>
            <a:r>
              <a:rPr lang="zh-CN" altLang="en-US" dirty="0"/>
              <a:t>在同一</a:t>
            </a:r>
            <a:r>
              <a:rPr lang="zh-CN" altLang="en-US"/>
              <a:t>用户进程内，</a:t>
            </a:r>
            <a:r>
              <a:rPr lang="zh-CN" altLang="en-US" dirty="0"/>
              <a:t>无需进入内核，更快。</a:t>
            </a:r>
            <a:endParaRPr lang="en-US" altLang="zh-CN" dirty="0"/>
          </a:p>
          <a:p>
            <a:pPr lvl="1"/>
            <a:endParaRPr lang="zh-CN" altLang="en-US" dirty="0"/>
          </a:p>
        </p:txBody>
      </p:sp>
      <p:sp>
        <p:nvSpPr>
          <p:cNvPr id="2" name="日期占位符 1"/>
          <p:cNvSpPr>
            <a:spLocks noGrp="1"/>
          </p:cNvSpPr>
          <p:nvPr>
            <p:ph type="dt" sz="half" idx="10"/>
          </p:nvPr>
        </p:nvSpPr>
        <p:spPr/>
        <p:txBody>
          <a:bodyPr/>
          <a:lstStyle/>
          <a:p>
            <a:fld id="{80EE5039-5289-0744-9BC1-50D2C0FB6952}"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105</a:t>
            </a:fld>
            <a:endParaRPr lang="zh-CN" altLang="en-US"/>
          </a:p>
        </p:txBody>
      </p:sp>
    </p:spTree>
    <p:extLst>
      <p:ext uri="{BB962C8B-B14F-4D97-AF65-F5344CB8AC3E}">
        <p14:creationId xmlns:p14="http://schemas.microsoft.com/office/powerpoint/2010/main" val="28460802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zh-CN" altLang="en-US" dirty="0"/>
              <a:t>并发效率</a:t>
            </a:r>
          </a:p>
        </p:txBody>
      </p:sp>
      <p:sp>
        <p:nvSpPr>
          <p:cNvPr id="562179" name="Rectangle 3"/>
          <p:cNvSpPr>
            <a:spLocks noGrp="1" noChangeArrowheads="1"/>
          </p:cNvSpPr>
          <p:nvPr>
            <p:ph idx="1"/>
          </p:nvPr>
        </p:nvSpPr>
        <p:spPr/>
        <p:txBody>
          <a:bodyPr>
            <a:normAutofit/>
          </a:bodyPr>
          <a:lstStyle/>
          <a:p>
            <a:r>
              <a:rPr lang="zh-CN" altLang="en-US" dirty="0"/>
              <a:t>用户线程：某一个线程阻塞，由于内核不知道这些线程的存在，因此将进程阻塞。</a:t>
            </a:r>
          </a:p>
          <a:p>
            <a:r>
              <a:rPr lang="zh-CN" altLang="en-US" dirty="0"/>
              <a:t>内核线程：某一线程阻塞，则阻塞该线程，进程（其它线程）仍可运行。</a:t>
            </a:r>
            <a:endParaRPr lang="en-US" altLang="zh-CN" dirty="0"/>
          </a:p>
          <a:p>
            <a:pPr lvl="1"/>
            <a:endParaRPr lang="zh-CN" altLang="en-US" dirty="0"/>
          </a:p>
        </p:txBody>
      </p:sp>
      <p:sp>
        <p:nvSpPr>
          <p:cNvPr id="2" name="日期占位符 1"/>
          <p:cNvSpPr>
            <a:spLocks noGrp="1"/>
          </p:cNvSpPr>
          <p:nvPr>
            <p:ph type="dt" sz="half" idx="10"/>
          </p:nvPr>
        </p:nvSpPr>
        <p:spPr/>
        <p:txBody>
          <a:bodyPr/>
          <a:lstStyle/>
          <a:p>
            <a:fld id="{1E0F7748-12D3-F64E-B9A0-8813D5E27DCB}"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106</a:t>
            </a:fld>
            <a:endParaRPr lang="zh-CN" altLang="en-US"/>
          </a:p>
        </p:txBody>
      </p:sp>
    </p:spTree>
    <p:extLst>
      <p:ext uri="{BB962C8B-B14F-4D97-AF65-F5344CB8AC3E}">
        <p14:creationId xmlns:p14="http://schemas.microsoft.com/office/powerpoint/2010/main" val="584130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执行时间</a:t>
            </a:r>
          </a:p>
        </p:txBody>
      </p:sp>
      <p:sp>
        <p:nvSpPr>
          <p:cNvPr id="3" name="内容占位符 2"/>
          <p:cNvSpPr>
            <a:spLocks noGrp="1"/>
          </p:cNvSpPr>
          <p:nvPr>
            <p:ph idx="1"/>
          </p:nvPr>
        </p:nvSpPr>
        <p:spPr/>
        <p:txBody>
          <a:bodyPr/>
          <a:lstStyle/>
          <a:p>
            <a:r>
              <a:rPr lang="zh-CN" altLang="en-US" dirty="0"/>
              <a:t>用户级线程以进程为单位平均分配时间，对线程间</a:t>
            </a:r>
            <a:r>
              <a:rPr lang="zh-CN" altLang="en-US"/>
              <a:t>并发执行不利</a:t>
            </a:r>
            <a:r>
              <a:rPr lang="zh-CN" altLang="en-US" dirty="0"/>
              <a:t>（一个</a:t>
            </a:r>
            <a:r>
              <a:rPr lang="en-US" altLang="zh-CN" dirty="0"/>
              <a:t>CPU</a:t>
            </a:r>
            <a:r>
              <a:rPr lang="zh-CN" altLang="en-US" dirty="0"/>
              <a:t>）。</a:t>
            </a:r>
          </a:p>
          <a:p>
            <a:r>
              <a:rPr lang="zh-CN" altLang="en-US" dirty="0"/>
              <a:t>内核级线程以线程为单位分配时间（多个</a:t>
            </a:r>
            <a:r>
              <a:rPr lang="en-US" altLang="zh-CN" dirty="0"/>
              <a:t>CPU</a:t>
            </a:r>
            <a:r>
              <a:rPr lang="zh-CN" altLang="en-US" dirty="0"/>
              <a:t>）。</a:t>
            </a:r>
          </a:p>
          <a:p>
            <a:endParaRPr lang="zh-CN" altLang="en-US" dirty="0"/>
          </a:p>
        </p:txBody>
      </p:sp>
      <p:sp>
        <p:nvSpPr>
          <p:cNvPr id="4" name="日期占位符 3"/>
          <p:cNvSpPr>
            <a:spLocks noGrp="1"/>
          </p:cNvSpPr>
          <p:nvPr>
            <p:ph type="dt" sz="half" idx="10"/>
          </p:nvPr>
        </p:nvSpPr>
        <p:spPr/>
        <p:txBody>
          <a:bodyPr/>
          <a:lstStyle/>
          <a:p>
            <a:fld id="{28A48B2A-AE53-DC4B-A296-67A381A41D8C}"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107</a:t>
            </a:fld>
            <a:endParaRPr lang="zh-CN" altLang="en-US"/>
          </a:p>
        </p:txBody>
      </p:sp>
    </p:spTree>
    <p:extLst>
      <p:ext uri="{BB962C8B-B14F-4D97-AF65-F5344CB8AC3E}">
        <p14:creationId xmlns:p14="http://schemas.microsoft.com/office/powerpoint/2010/main" val="25788230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zh-CN" altLang="zh-CN" dirty="0"/>
              <a:t>：</a:t>
            </a:r>
            <a:r>
              <a:rPr kumimoji="1" lang="en-US" altLang="zh-CN" dirty="0"/>
              <a:t>Java</a:t>
            </a:r>
            <a:endParaRPr kumimoji="1" lang="zh-CN" altLang="en-US" dirty="0"/>
          </a:p>
        </p:txBody>
      </p:sp>
      <p:sp>
        <p:nvSpPr>
          <p:cNvPr id="4" name="日期占位符 3"/>
          <p:cNvSpPr>
            <a:spLocks noGrp="1"/>
          </p:cNvSpPr>
          <p:nvPr>
            <p:ph type="dt" sz="half" idx="10"/>
          </p:nvPr>
        </p:nvSpPr>
        <p:spPr/>
        <p:txBody>
          <a:bodyPr/>
          <a:lstStyle/>
          <a:p>
            <a:fld id="{FE7AC04F-D64A-6644-A828-87FA62C91A06}"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108</a:t>
            </a:fld>
            <a:endParaRPr lang="zh-CN" altLang="en-US"/>
          </a:p>
        </p:txBody>
      </p:sp>
      <p:grpSp>
        <p:nvGrpSpPr>
          <p:cNvPr id="12" name="组 11"/>
          <p:cNvGrpSpPr/>
          <p:nvPr/>
        </p:nvGrpSpPr>
        <p:grpSpPr>
          <a:xfrm>
            <a:off x="-1" y="1171414"/>
            <a:ext cx="6684211" cy="3060356"/>
            <a:chOff x="3772568" y="1144678"/>
            <a:chExt cx="6684211" cy="3060356"/>
          </a:xfrm>
        </p:grpSpPr>
        <p:sp>
          <p:nvSpPr>
            <p:cNvPr id="7" name="矩形 6"/>
            <p:cNvSpPr/>
            <p:nvPr/>
          </p:nvSpPr>
          <p:spPr>
            <a:xfrm>
              <a:off x="3772568" y="1144678"/>
              <a:ext cx="6684211"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public class </a:t>
              </a:r>
              <a:r>
                <a:rPr lang="en-US" altLang="zh-CN" dirty="0" err="1">
                  <a:latin typeface="Consolas"/>
                  <a:cs typeface="Consolas"/>
                </a:rPr>
                <a:t>HelloRunnable</a:t>
              </a:r>
              <a:r>
                <a:rPr lang="en-US" altLang="zh-CN" dirty="0">
                  <a:latin typeface="Consolas"/>
                  <a:cs typeface="Consolas"/>
                </a:rPr>
                <a:t> implements Runnable {</a:t>
              </a:r>
            </a:p>
            <a:p>
              <a:r>
                <a:rPr lang="en-US" altLang="zh-CN" dirty="0">
                  <a:latin typeface="Consolas"/>
                  <a:cs typeface="Consolas"/>
                </a:rPr>
                <a:t>    public void run() {</a:t>
              </a:r>
            </a:p>
            <a:p>
              <a:r>
                <a:rPr lang="en-US" altLang="zh-CN" dirty="0">
                  <a:latin typeface="Consolas"/>
                  <a:cs typeface="Consolas"/>
                </a:rPr>
                <a:t>        </a:t>
              </a:r>
              <a:r>
                <a:rPr lang="en-US" altLang="zh-CN" dirty="0" err="1">
                  <a:latin typeface="Consolas"/>
                  <a:cs typeface="Consolas"/>
                </a:rPr>
                <a:t>System.out.println</a:t>
              </a:r>
              <a:r>
                <a:rPr lang="en-US" altLang="zh-CN" dirty="0">
                  <a:latin typeface="Consolas"/>
                  <a:cs typeface="Consolas"/>
                </a:rPr>
                <a:t>("Hello from a thread!");</a:t>
              </a:r>
            </a:p>
            <a:p>
              <a:r>
                <a:rPr lang="en-US" altLang="zh-CN" dirty="0">
                  <a:latin typeface="Consolas"/>
                  <a:cs typeface="Consolas"/>
                </a:rPr>
                <a:t>    }</a:t>
              </a:r>
            </a:p>
            <a:p>
              <a:endParaRPr lang="en-US" altLang="zh-CN" dirty="0">
                <a:latin typeface="Consolas"/>
                <a:cs typeface="Consolas"/>
              </a:endParaRPr>
            </a:p>
            <a:p>
              <a:r>
                <a:rPr lang="en-US" altLang="zh-CN" dirty="0">
                  <a:latin typeface="Consolas"/>
                  <a:cs typeface="Consolas"/>
                </a:rPr>
                <a:t>    public static void main(String </a:t>
              </a:r>
              <a:r>
                <a:rPr lang="en-US" altLang="zh-CN" dirty="0" err="1">
                  <a:latin typeface="Consolas"/>
                  <a:cs typeface="Consolas"/>
                </a:rPr>
                <a:t>args</a:t>
              </a:r>
              <a:r>
                <a:rPr lang="en-US" altLang="zh-CN" dirty="0">
                  <a:latin typeface="Consolas"/>
                  <a:cs typeface="Consolas"/>
                </a:rPr>
                <a:t>[]) {</a:t>
              </a:r>
            </a:p>
            <a:p>
              <a:r>
                <a:rPr lang="en-US" altLang="zh-CN" dirty="0">
                  <a:latin typeface="Consolas"/>
                  <a:cs typeface="Consolas"/>
                </a:rPr>
                <a:t>        (new Thread(new </a:t>
              </a:r>
              <a:r>
                <a:rPr lang="en-US" altLang="zh-CN" dirty="0" err="1">
                  <a:latin typeface="Consolas"/>
                  <a:cs typeface="Consolas"/>
                </a:rPr>
                <a:t>HelloRunnable</a:t>
              </a:r>
              <a:r>
                <a:rPr lang="en-US" altLang="zh-CN" dirty="0">
                  <a:latin typeface="Consolas"/>
                  <a:cs typeface="Consolas"/>
                </a:rPr>
                <a:t>())).start();</a:t>
              </a:r>
            </a:p>
            <a:p>
              <a:r>
                <a:rPr lang="en-US" altLang="zh-CN" dirty="0">
                  <a:latin typeface="Consolas"/>
                  <a:cs typeface="Consolas"/>
                </a:rPr>
                <a:t>    }</a:t>
              </a:r>
            </a:p>
            <a:p>
              <a:r>
                <a:rPr lang="en-US" altLang="zh-CN" dirty="0">
                  <a:latin typeface="Consolas"/>
                  <a:cs typeface="Consolas"/>
                </a:rPr>
                <a:t>}</a:t>
              </a:r>
              <a:endParaRPr lang="zh-CN" altLang="en-US" dirty="0">
                <a:latin typeface="Consolas"/>
                <a:cs typeface="Consolas"/>
              </a:endParaRPr>
            </a:p>
          </p:txBody>
        </p:sp>
        <p:sp>
          <p:nvSpPr>
            <p:cNvPr id="9" name="矩形 8"/>
            <p:cNvSpPr/>
            <p:nvPr/>
          </p:nvSpPr>
          <p:spPr>
            <a:xfrm>
              <a:off x="3772569" y="3743369"/>
              <a:ext cx="2070354" cy="461665"/>
            </a:xfrm>
            <a:prstGeom prst="rect">
              <a:avLst/>
            </a:prstGeom>
            <a:solidFill>
              <a:srgbClr val="B9CDE5"/>
            </a:solid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altLang="zh-CN"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Runnable </a:t>
              </a:r>
              <a:endParaRPr lang="zh-CN" alt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grpSp>
        <p:nvGrpSpPr>
          <p:cNvPr id="11" name="组 10"/>
          <p:cNvGrpSpPr/>
          <p:nvPr/>
        </p:nvGrpSpPr>
        <p:grpSpPr>
          <a:xfrm>
            <a:off x="2301240" y="3348544"/>
            <a:ext cx="6842761" cy="3060356"/>
            <a:chOff x="2301240" y="3254968"/>
            <a:chExt cx="6842761" cy="3060356"/>
          </a:xfrm>
        </p:grpSpPr>
        <p:sp>
          <p:nvSpPr>
            <p:cNvPr id="8" name="矩形 7"/>
            <p:cNvSpPr/>
            <p:nvPr/>
          </p:nvSpPr>
          <p:spPr>
            <a:xfrm>
              <a:off x="2301240" y="3730001"/>
              <a:ext cx="6842761"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public class </a:t>
              </a:r>
              <a:r>
                <a:rPr lang="en-US" altLang="zh-CN" dirty="0" err="1">
                  <a:latin typeface="Consolas"/>
                  <a:cs typeface="Consolas"/>
                </a:rPr>
                <a:t>HelloThread</a:t>
              </a:r>
              <a:r>
                <a:rPr lang="en-US" altLang="zh-CN" dirty="0">
                  <a:latin typeface="Consolas"/>
                  <a:cs typeface="Consolas"/>
                </a:rPr>
                <a:t> extends Thread {</a:t>
              </a:r>
            </a:p>
            <a:p>
              <a:r>
                <a:rPr lang="en-US" altLang="zh-CN" dirty="0">
                  <a:latin typeface="Consolas"/>
                  <a:cs typeface="Consolas"/>
                </a:rPr>
                <a:t>    public void run() {</a:t>
              </a:r>
            </a:p>
            <a:p>
              <a:r>
                <a:rPr lang="en-US" altLang="zh-CN" dirty="0">
                  <a:latin typeface="Consolas"/>
                  <a:cs typeface="Consolas"/>
                </a:rPr>
                <a:t>        </a:t>
              </a:r>
              <a:r>
                <a:rPr lang="en-US" altLang="zh-CN" dirty="0" err="1">
                  <a:latin typeface="Consolas"/>
                  <a:cs typeface="Consolas"/>
                </a:rPr>
                <a:t>System.out.println</a:t>
              </a:r>
              <a:r>
                <a:rPr lang="en-US" altLang="zh-CN" dirty="0">
                  <a:latin typeface="Consolas"/>
                  <a:cs typeface="Consolas"/>
                </a:rPr>
                <a:t>("Hello from a thread!");</a:t>
              </a:r>
            </a:p>
            <a:p>
              <a:r>
                <a:rPr lang="en-US" altLang="zh-CN" dirty="0">
                  <a:latin typeface="Consolas"/>
                  <a:cs typeface="Consolas"/>
                </a:rPr>
                <a:t>    }</a:t>
              </a:r>
            </a:p>
            <a:p>
              <a:endParaRPr lang="en-US" altLang="zh-CN" dirty="0">
                <a:latin typeface="Consolas"/>
                <a:cs typeface="Consolas"/>
              </a:endParaRPr>
            </a:p>
            <a:p>
              <a:r>
                <a:rPr lang="en-US" altLang="zh-CN" dirty="0">
                  <a:latin typeface="Consolas"/>
                  <a:cs typeface="Consolas"/>
                </a:rPr>
                <a:t>    public static void main(String </a:t>
              </a:r>
              <a:r>
                <a:rPr lang="en-US" altLang="zh-CN" dirty="0" err="1">
                  <a:latin typeface="Consolas"/>
                  <a:cs typeface="Consolas"/>
                </a:rPr>
                <a:t>args</a:t>
              </a:r>
              <a:r>
                <a:rPr lang="en-US" altLang="zh-CN" dirty="0">
                  <a:latin typeface="Consolas"/>
                  <a:cs typeface="Consolas"/>
                </a:rPr>
                <a:t>[]) {</a:t>
              </a:r>
            </a:p>
            <a:p>
              <a:r>
                <a:rPr lang="en-US" altLang="zh-CN" dirty="0">
                  <a:latin typeface="Consolas"/>
                  <a:cs typeface="Consolas"/>
                </a:rPr>
                <a:t>        (new </a:t>
              </a:r>
              <a:r>
                <a:rPr lang="en-US" altLang="zh-CN" dirty="0" err="1">
                  <a:latin typeface="Consolas"/>
                  <a:cs typeface="Consolas"/>
                </a:rPr>
                <a:t>HelloThread</a:t>
              </a:r>
              <a:r>
                <a:rPr lang="en-US" altLang="zh-CN" dirty="0">
                  <a:latin typeface="Consolas"/>
                  <a:cs typeface="Consolas"/>
                </a:rPr>
                <a:t>()).start();</a:t>
              </a:r>
            </a:p>
            <a:p>
              <a:r>
                <a:rPr lang="en-US" altLang="zh-CN" dirty="0">
                  <a:latin typeface="Consolas"/>
                  <a:cs typeface="Consolas"/>
                </a:rPr>
                <a:t>    }</a:t>
              </a:r>
            </a:p>
            <a:p>
              <a:r>
                <a:rPr lang="en-US" altLang="zh-CN" dirty="0">
                  <a:latin typeface="Consolas"/>
                  <a:cs typeface="Consolas"/>
                </a:rPr>
                <a:t>}</a:t>
              </a:r>
              <a:endParaRPr lang="zh-CN" altLang="en-US" dirty="0">
                <a:latin typeface="Consolas"/>
                <a:cs typeface="Consolas"/>
              </a:endParaRPr>
            </a:p>
          </p:txBody>
        </p:sp>
        <p:sp>
          <p:nvSpPr>
            <p:cNvPr id="10" name="矩形 9"/>
            <p:cNvSpPr/>
            <p:nvPr/>
          </p:nvSpPr>
          <p:spPr>
            <a:xfrm>
              <a:off x="7073646" y="3254968"/>
              <a:ext cx="2070354" cy="461665"/>
            </a:xfrm>
            <a:prstGeom prst="rect">
              <a:avLst/>
            </a:prstGeom>
            <a:solidFill>
              <a:schemeClr val="accent1">
                <a:lumMod val="40000"/>
                <a:lumOff val="60000"/>
              </a:schemeClr>
            </a:solid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altLang="zh-CN"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Thread</a:t>
              </a:r>
              <a:endParaRPr lang="zh-CN" alt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Tree>
    <p:extLst>
      <p:ext uri="{BB962C8B-B14F-4D97-AF65-F5344CB8AC3E}">
        <p14:creationId xmlns:p14="http://schemas.microsoft.com/office/powerpoint/2010/main" val="30572248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en-US" altLang="zh-CN" dirty="0"/>
              <a:t>Windows</a:t>
            </a:r>
            <a:endParaRPr kumimoji="1" lang="zh-CN" altLang="en-US" dirty="0"/>
          </a:p>
        </p:txBody>
      </p:sp>
      <p:sp>
        <p:nvSpPr>
          <p:cNvPr id="3" name="日期占位符 2"/>
          <p:cNvSpPr>
            <a:spLocks noGrp="1"/>
          </p:cNvSpPr>
          <p:nvPr>
            <p:ph type="dt" sz="half" idx="10"/>
          </p:nvPr>
        </p:nvSpPr>
        <p:spPr/>
        <p:txBody>
          <a:bodyPr/>
          <a:lstStyle/>
          <a:p>
            <a:fld id="{F1194B4B-8CAC-1D48-988E-A088C57F177D}"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109</a:t>
            </a:fld>
            <a:endParaRPr lang="zh-CN" altLang="en-US"/>
          </a:p>
        </p:txBody>
      </p:sp>
      <p:sp>
        <p:nvSpPr>
          <p:cNvPr id="6" name="矩形 5"/>
          <p:cNvSpPr/>
          <p:nvPr/>
        </p:nvSpPr>
        <p:spPr>
          <a:xfrm>
            <a:off x="240632" y="1287670"/>
            <a:ext cx="8796420" cy="4801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DWORD WINAPI </a:t>
            </a:r>
            <a:r>
              <a:rPr lang="en-US" altLang="zh-CN" dirty="0" err="1">
                <a:latin typeface="Consolas"/>
                <a:cs typeface="Consolas"/>
              </a:rPr>
              <a:t>MyThreadFunction</a:t>
            </a:r>
            <a:r>
              <a:rPr lang="en-US" altLang="zh-CN" dirty="0">
                <a:latin typeface="Consolas"/>
                <a:cs typeface="Consolas"/>
              </a:rPr>
              <a:t>(LPVOID </a:t>
            </a:r>
            <a:r>
              <a:rPr lang="en-US" altLang="zh-CN" dirty="0" err="1">
                <a:latin typeface="Consolas"/>
                <a:cs typeface="Consolas"/>
              </a:rPr>
              <a:t>lpParam</a:t>
            </a:r>
            <a:r>
              <a:rPr lang="en-US" altLang="zh-CN" dirty="0">
                <a:latin typeface="Consolas"/>
                <a:cs typeface="Consolas"/>
              </a:rPr>
              <a:t>) {</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("The parameter: %u.\n", *(DWORD*)</a:t>
            </a:r>
            <a:r>
              <a:rPr lang="en-US" altLang="zh-CN" dirty="0" err="1">
                <a:latin typeface="Consolas"/>
                <a:cs typeface="Consolas"/>
              </a:rPr>
              <a:t>lpParam</a:t>
            </a:r>
            <a:r>
              <a:rPr lang="en-US" altLang="zh-CN" dirty="0">
                <a:latin typeface="Consolas"/>
                <a:cs typeface="Consolas"/>
              </a:rPr>
              <a:t>);</a:t>
            </a:r>
          </a:p>
          <a:p>
            <a:r>
              <a:rPr lang="en-US" altLang="zh-CN" dirty="0">
                <a:latin typeface="Consolas"/>
                <a:cs typeface="Consolas"/>
              </a:rPr>
              <a:t>  return 0;</a:t>
            </a:r>
          </a:p>
          <a:p>
            <a:r>
              <a:rPr lang="en-US" altLang="zh-CN" dirty="0">
                <a:latin typeface="Consolas"/>
                <a:cs typeface="Consolas"/>
              </a:rPr>
              <a:t>}</a:t>
            </a:r>
          </a:p>
          <a:p>
            <a:r>
              <a:rPr lang="en-US" altLang="zh-CN" dirty="0">
                <a:latin typeface="Consolas"/>
                <a:cs typeface="Consolas"/>
              </a:rPr>
              <a:t> </a:t>
            </a:r>
          </a:p>
          <a:p>
            <a:r>
              <a:rPr lang="en-US" altLang="zh-CN" dirty="0" err="1">
                <a:latin typeface="Consolas"/>
                <a:cs typeface="Consolas"/>
              </a:rPr>
              <a:t>int</a:t>
            </a:r>
            <a:r>
              <a:rPr lang="en-US" altLang="zh-CN" dirty="0">
                <a:latin typeface="Consolas"/>
                <a:cs typeface="Consolas"/>
              </a:rPr>
              <a:t> main(void) {</a:t>
            </a:r>
          </a:p>
          <a:p>
            <a:r>
              <a:rPr lang="en-US" altLang="zh-CN" dirty="0">
                <a:latin typeface="Consolas"/>
                <a:cs typeface="Consolas"/>
              </a:rPr>
              <a:t>DWORD </a:t>
            </a:r>
            <a:r>
              <a:rPr lang="en-US" altLang="zh-CN" dirty="0" err="1">
                <a:latin typeface="Consolas"/>
                <a:cs typeface="Consolas"/>
              </a:rPr>
              <a:t>dwThreadId</a:t>
            </a:r>
            <a:r>
              <a:rPr lang="en-US" altLang="zh-CN" dirty="0">
                <a:latin typeface="Consolas"/>
                <a:cs typeface="Consolas"/>
              </a:rPr>
              <a:t>, </a:t>
            </a:r>
            <a:r>
              <a:rPr lang="en-US" altLang="zh-CN" dirty="0" err="1">
                <a:latin typeface="Consolas"/>
                <a:cs typeface="Consolas"/>
              </a:rPr>
              <a:t>dwThrdParam</a:t>
            </a:r>
            <a:r>
              <a:rPr lang="en-US" altLang="zh-CN" dirty="0">
                <a:latin typeface="Consolas"/>
                <a:cs typeface="Consolas"/>
              </a:rPr>
              <a:t> = 1;</a:t>
            </a:r>
          </a:p>
          <a:p>
            <a:r>
              <a:rPr lang="en-US" altLang="zh-CN" dirty="0">
                <a:latin typeface="Consolas"/>
                <a:cs typeface="Consolas"/>
              </a:rPr>
              <a:t>HANDLE </a:t>
            </a:r>
            <a:r>
              <a:rPr lang="en-US" altLang="zh-CN" dirty="0" err="1">
                <a:latin typeface="Consolas"/>
                <a:cs typeface="Consolas"/>
              </a:rPr>
              <a:t>hThread</a:t>
            </a:r>
            <a:r>
              <a:rPr lang="en-US" altLang="zh-CN" dirty="0">
                <a:latin typeface="Consolas"/>
                <a:cs typeface="Consolas"/>
              </a:rPr>
              <a:t>;</a:t>
            </a:r>
          </a:p>
          <a:p>
            <a:r>
              <a:rPr lang="en-US" altLang="zh-CN" dirty="0">
                <a:latin typeface="Consolas"/>
                <a:cs typeface="Consolas"/>
              </a:rPr>
              <a:t> </a:t>
            </a:r>
          </a:p>
          <a:p>
            <a:r>
              <a:rPr lang="en-US" altLang="zh-CN" dirty="0" err="1">
                <a:latin typeface="Consolas"/>
                <a:cs typeface="Consolas"/>
              </a:rPr>
              <a:t>hThread</a:t>
            </a:r>
            <a:r>
              <a:rPr lang="en-US" altLang="zh-CN" dirty="0">
                <a:latin typeface="Consolas"/>
                <a:cs typeface="Consolas"/>
              </a:rPr>
              <a:t> = </a:t>
            </a:r>
            <a:r>
              <a:rPr lang="en-US" altLang="zh-CN" dirty="0" err="1">
                <a:latin typeface="Consolas"/>
                <a:cs typeface="Consolas"/>
              </a:rPr>
              <a:t>CreateThread</a:t>
            </a:r>
            <a:r>
              <a:rPr lang="en-US" altLang="zh-CN" dirty="0">
                <a:latin typeface="Consolas"/>
                <a:cs typeface="Consolas"/>
              </a:rPr>
              <a:t>(NULL, // default security attributes</a:t>
            </a:r>
          </a:p>
          <a:p>
            <a:r>
              <a:rPr lang="en-US" altLang="zh-CN" dirty="0">
                <a:latin typeface="Consolas"/>
                <a:cs typeface="Consolas"/>
              </a:rPr>
              <a:t>                       0, // use default stack size</a:t>
            </a:r>
          </a:p>
          <a:p>
            <a:r>
              <a:rPr lang="en-US" altLang="zh-CN" dirty="0">
                <a:latin typeface="Consolas"/>
                <a:cs typeface="Consolas"/>
              </a:rPr>
              <a:t>                       </a:t>
            </a:r>
            <a:r>
              <a:rPr lang="en-US" altLang="zh-CN" b="1" dirty="0" err="1">
                <a:solidFill>
                  <a:srgbClr val="FF0000"/>
                </a:solidFill>
                <a:latin typeface="Consolas"/>
                <a:cs typeface="Consolas"/>
              </a:rPr>
              <a:t>MyThreadFunction</a:t>
            </a:r>
            <a:r>
              <a:rPr lang="en-US" altLang="zh-CN" dirty="0">
                <a:latin typeface="Consolas"/>
                <a:cs typeface="Consolas"/>
              </a:rPr>
              <a:t>, // thread function</a:t>
            </a:r>
          </a:p>
          <a:p>
            <a:r>
              <a:rPr lang="en-US" altLang="zh-CN" dirty="0">
                <a:latin typeface="Consolas"/>
                <a:cs typeface="Consolas"/>
              </a:rPr>
              <a:t>                       </a:t>
            </a:r>
            <a:r>
              <a:rPr lang="en-US" altLang="zh-CN" b="1" dirty="0">
                <a:solidFill>
                  <a:srgbClr val="FF0000"/>
                </a:solidFill>
                <a:latin typeface="Consolas"/>
                <a:cs typeface="Consolas"/>
              </a:rPr>
              <a:t>&amp;</a:t>
            </a:r>
            <a:r>
              <a:rPr lang="en-US" altLang="zh-CN" b="1" dirty="0" err="1">
                <a:solidFill>
                  <a:srgbClr val="FF0000"/>
                </a:solidFill>
                <a:latin typeface="Consolas"/>
                <a:cs typeface="Consolas"/>
              </a:rPr>
              <a:t>dwThrdParam</a:t>
            </a:r>
            <a:r>
              <a:rPr lang="en-US" altLang="zh-CN" dirty="0">
                <a:latin typeface="Consolas"/>
                <a:cs typeface="Consolas"/>
              </a:rPr>
              <a:t>, // argument to thread function</a:t>
            </a:r>
          </a:p>
          <a:p>
            <a:r>
              <a:rPr lang="en-US" altLang="zh-CN" dirty="0">
                <a:latin typeface="Consolas"/>
                <a:cs typeface="Consolas"/>
              </a:rPr>
              <a:t>                       0, // use default creation flags</a:t>
            </a:r>
          </a:p>
          <a:p>
            <a:r>
              <a:rPr lang="en-US" altLang="zh-CN" dirty="0">
                <a:latin typeface="Consolas"/>
                <a:cs typeface="Consolas"/>
              </a:rPr>
              <a:t>                       </a:t>
            </a:r>
            <a:r>
              <a:rPr lang="en-US" altLang="zh-CN" b="1" dirty="0">
                <a:solidFill>
                  <a:srgbClr val="FF0000"/>
                </a:solidFill>
                <a:latin typeface="Consolas"/>
                <a:cs typeface="Consolas"/>
              </a:rPr>
              <a:t>&amp;</a:t>
            </a:r>
            <a:r>
              <a:rPr lang="en-US" altLang="zh-CN" b="1" dirty="0" err="1">
                <a:solidFill>
                  <a:srgbClr val="FF0000"/>
                </a:solidFill>
                <a:latin typeface="Consolas"/>
                <a:cs typeface="Consolas"/>
              </a:rPr>
              <a:t>dwThreadId</a:t>
            </a:r>
            <a:r>
              <a:rPr lang="en-US" altLang="zh-CN" dirty="0">
                <a:latin typeface="Consolas"/>
                <a:cs typeface="Consolas"/>
              </a:rPr>
              <a:t>); // returns the thread id</a:t>
            </a:r>
          </a:p>
          <a:p>
            <a:r>
              <a:rPr lang="en-US" altLang="zh-CN" dirty="0">
                <a:latin typeface="Consolas"/>
                <a:cs typeface="Consolas"/>
              </a:rPr>
              <a:t> </a:t>
            </a:r>
          </a:p>
          <a:p>
            <a:r>
              <a:rPr lang="en-US" altLang="zh-CN" dirty="0" err="1">
                <a:latin typeface="Consolas"/>
                <a:cs typeface="Consolas"/>
              </a:rPr>
              <a:t>printf</a:t>
            </a:r>
            <a:r>
              <a:rPr lang="en-US" altLang="zh-CN" dirty="0">
                <a:latin typeface="Consolas"/>
                <a:cs typeface="Consolas"/>
              </a:rPr>
              <a:t>("The thread ID: %d.\n", </a:t>
            </a:r>
            <a:r>
              <a:rPr lang="en-US" altLang="zh-CN" dirty="0" err="1">
                <a:latin typeface="Consolas"/>
                <a:cs typeface="Consolas"/>
              </a:rPr>
              <a:t>dwThreadId</a:t>
            </a:r>
            <a:r>
              <a:rPr lang="en-US" altLang="zh-CN" dirty="0">
                <a:latin typeface="Consolas"/>
                <a:cs typeface="Consolas"/>
              </a:rPr>
              <a:t>);</a:t>
            </a:r>
          </a:p>
        </p:txBody>
      </p:sp>
    </p:spTree>
    <p:extLst>
      <p:ext uri="{BB962C8B-B14F-4D97-AF65-F5344CB8AC3E}">
        <p14:creationId xmlns:p14="http://schemas.microsoft.com/office/powerpoint/2010/main" val="308626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zh-CN" altLang="en-US" dirty="0"/>
              <a:t>进程</a:t>
            </a:r>
            <a:r>
              <a:rPr lang="en-US" altLang="zh-CN" dirty="0"/>
              <a:t>—</a:t>
            </a:r>
            <a:r>
              <a:rPr lang="zh-CN" altLang="en-US" dirty="0"/>
              <a:t>定义和特征</a:t>
            </a:r>
            <a:endParaRPr lang="en-US" altLang="zh-CN" dirty="0"/>
          </a:p>
        </p:txBody>
      </p:sp>
      <p:sp>
        <p:nvSpPr>
          <p:cNvPr id="280579" name="Rectangle 3"/>
          <p:cNvSpPr>
            <a:spLocks noGrp="1" noChangeArrowheads="1"/>
          </p:cNvSpPr>
          <p:nvPr>
            <p:ph type="body" idx="1"/>
          </p:nvPr>
        </p:nvSpPr>
        <p:spPr/>
        <p:txBody>
          <a:bodyPr>
            <a:normAutofit fontScale="92500"/>
          </a:bodyPr>
          <a:lstStyle/>
          <a:p>
            <a:r>
              <a:rPr lang="zh-CN" altLang="en-US" dirty="0"/>
              <a:t>一个具有独立功能的</a:t>
            </a:r>
            <a:r>
              <a:rPr lang="zh-CN" altLang="en-US" dirty="0">
                <a:solidFill>
                  <a:srgbClr val="C00000"/>
                </a:solidFill>
              </a:rPr>
              <a:t>程序</a:t>
            </a:r>
            <a:r>
              <a:rPr lang="zh-CN" altLang="en-US" dirty="0"/>
              <a:t>在一个数据集合上的一次</a:t>
            </a:r>
            <a:r>
              <a:rPr lang="zh-CN" altLang="en-US" dirty="0">
                <a:solidFill>
                  <a:srgbClr val="C00000"/>
                </a:solidFill>
              </a:rPr>
              <a:t>动态执行过程</a:t>
            </a:r>
            <a:r>
              <a:rPr lang="zh-CN" altLang="en-US" dirty="0"/>
              <a:t>。</a:t>
            </a:r>
            <a:endParaRPr lang="en-US" altLang="zh-CN" dirty="0"/>
          </a:p>
          <a:p>
            <a:pPr lvl="1"/>
            <a:r>
              <a:rPr lang="zh-CN" altLang="en-US" dirty="0"/>
              <a:t>进程描述了程序的动态执行过程</a:t>
            </a:r>
          </a:p>
          <a:p>
            <a:pPr lvl="1"/>
            <a:r>
              <a:rPr lang="zh-CN" altLang="en-US" dirty="0"/>
              <a:t>对应处理机、存储器和外设等资源的分配和回收</a:t>
            </a:r>
          </a:p>
          <a:p>
            <a:pPr lvl="1"/>
            <a:r>
              <a:rPr lang="zh-CN" altLang="en-US" dirty="0"/>
              <a:t>反映系统中程序执行的并发性、随机性和资源共享</a:t>
            </a:r>
          </a:p>
          <a:p>
            <a:r>
              <a:rPr lang="zh-CN" altLang="en-US" dirty="0"/>
              <a:t>多进程，提高了对硬件资源的利用率，但带来额外的空间和时间开销，增加了</a:t>
            </a:r>
            <a:r>
              <a:rPr lang="en-US" altLang="zh-CN" dirty="0"/>
              <a:t>OS </a:t>
            </a:r>
            <a:r>
              <a:rPr lang="zh-CN" altLang="en-US" dirty="0"/>
              <a:t>的复杂性</a:t>
            </a:r>
          </a:p>
        </p:txBody>
      </p:sp>
      <p:sp>
        <p:nvSpPr>
          <p:cNvPr id="2" name="日期占位符 1"/>
          <p:cNvSpPr>
            <a:spLocks noGrp="1"/>
          </p:cNvSpPr>
          <p:nvPr>
            <p:ph type="dt" sz="half" idx="10"/>
          </p:nvPr>
        </p:nvSpPr>
        <p:spPr/>
        <p:txBody>
          <a:bodyPr/>
          <a:lstStyle/>
          <a:p>
            <a:fld id="{F49E4D79-1F34-2B4D-BBA3-3D255FBAE551}"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11</a:t>
            </a:fld>
            <a:endParaRPr lang="zh-CN" altLang="en-US"/>
          </a:p>
        </p:txBody>
      </p:sp>
    </p:spTree>
    <p:extLst>
      <p:ext uri="{BB962C8B-B14F-4D97-AF65-F5344CB8AC3E}">
        <p14:creationId xmlns:p14="http://schemas.microsoft.com/office/powerpoint/2010/main" val="33604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0579">
                                            <p:txEl>
                                              <p:pRg st="0" end="0"/>
                                            </p:txEl>
                                          </p:spTgt>
                                        </p:tgtEl>
                                        <p:attrNameLst>
                                          <p:attrName>style.visibility</p:attrName>
                                        </p:attrNameLst>
                                      </p:cBhvr>
                                      <p:to>
                                        <p:strVal val="visible"/>
                                      </p:to>
                                    </p:set>
                                    <p:animEffect transition="in" filter="fade">
                                      <p:cBhvr>
                                        <p:cTn id="7" dur="500"/>
                                        <p:tgtEl>
                                          <p:spTgt spid="28057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0579">
                                            <p:txEl>
                                              <p:pRg st="1" end="1"/>
                                            </p:txEl>
                                          </p:spTgt>
                                        </p:tgtEl>
                                        <p:attrNameLst>
                                          <p:attrName>style.visibility</p:attrName>
                                        </p:attrNameLst>
                                      </p:cBhvr>
                                      <p:to>
                                        <p:strVal val="visible"/>
                                      </p:to>
                                    </p:set>
                                    <p:animEffect transition="in" filter="fade">
                                      <p:cBhvr>
                                        <p:cTn id="10" dur="500"/>
                                        <p:tgtEl>
                                          <p:spTgt spid="28057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0579">
                                            <p:txEl>
                                              <p:pRg st="2" end="2"/>
                                            </p:txEl>
                                          </p:spTgt>
                                        </p:tgtEl>
                                        <p:attrNameLst>
                                          <p:attrName>style.visibility</p:attrName>
                                        </p:attrNameLst>
                                      </p:cBhvr>
                                      <p:to>
                                        <p:strVal val="visible"/>
                                      </p:to>
                                    </p:set>
                                    <p:animEffect transition="in" filter="fade">
                                      <p:cBhvr>
                                        <p:cTn id="13" dur="500"/>
                                        <p:tgtEl>
                                          <p:spTgt spid="28057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0579">
                                            <p:txEl>
                                              <p:pRg st="3" end="3"/>
                                            </p:txEl>
                                          </p:spTgt>
                                        </p:tgtEl>
                                        <p:attrNameLst>
                                          <p:attrName>style.visibility</p:attrName>
                                        </p:attrNameLst>
                                      </p:cBhvr>
                                      <p:to>
                                        <p:strVal val="visible"/>
                                      </p:to>
                                    </p:set>
                                    <p:animEffect transition="in" filter="fade">
                                      <p:cBhvr>
                                        <p:cTn id="16" dur="500"/>
                                        <p:tgtEl>
                                          <p:spTgt spid="28057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0579">
                                            <p:txEl>
                                              <p:pRg st="4" end="4"/>
                                            </p:txEl>
                                          </p:spTgt>
                                        </p:tgtEl>
                                        <p:attrNameLst>
                                          <p:attrName>style.visibility</p:attrName>
                                        </p:attrNameLst>
                                      </p:cBhvr>
                                      <p:to>
                                        <p:strVal val="visible"/>
                                      </p:to>
                                    </p:set>
                                    <p:animEffect transition="in" filter="fade">
                                      <p:cBhvr>
                                        <p:cTn id="21" dur="500"/>
                                        <p:tgtEl>
                                          <p:spTgt spid="280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en-US" altLang="zh-CN" dirty="0"/>
              <a:t>Windows</a:t>
            </a:r>
            <a:endParaRPr kumimoji="1" lang="zh-CN" altLang="en-US" dirty="0"/>
          </a:p>
        </p:txBody>
      </p:sp>
      <p:sp>
        <p:nvSpPr>
          <p:cNvPr id="3" name="日期占位符 2"/>
          <p:cNvSpPr>
            <a:spLocks noGrp="1"/>
          </p:cNvSpPr>
          <p:nvPr>
            <p:ph type="dt" sz="half" idx="10"/>
          </p:nvPr>
        </p:nvSpPr>
        <p:spPr/>
        <p:txBody>
          <a:bodyPr/>
          <a:lstStyle/>
          <a:p>
            <a:fld id="{E97A1ED4-5678-A84A-9637-E0271F2BDBAB}"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110</a:t>
            </a:fld>
            <a:endParaRPr lang="zh-CN" altLang="en-US"/>
          </a:p>
        </p:txBody>
      </p:sp>
      <p:sp>
        <p:nvSpPr>
          <p:cNvPr id="6" name="矩形 5"/>
          <p:cNvSpPr/>
          <p:nvPr/>
        </p:nvSpPr>
        <p:spPr>
          <a:xfrm>
            <a:off x="0" y="1671253"/>
            <a:ext cx="9143999"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 </a:t>
            </a:r>
          </a:p>
          <a:p>
            <a:r>
              <a:rPr lang="en-US" altLang="zh-CN" dirty="0">
                <a:latin typeface="Consolas"/>
                <a:cs typeface="Consolas"/>
              </a:rPr>
              <a:t>// Check the return value for success. If something wrong...</a:t>
            </a:r>
          </a:p>
          <a:p>
            <a:r>
              <a:rPr lang="en-US" altLang="zh-CN" dirty="0">
                <a:latin typeface="Consolas"/>
                <a:cs typeface="Consolas"/>
              </a:rPr>
              <a:t>if (</a:t>
            </a:r>
            <a:r>
              <a:rPr lang="en-US" altLang="zh-CN" dirty="0" err="1">
                <a:latin typeface="Consolas"/>
                <a:cs typeface="Consolas"/>
              </a:rPr>
              <a:t>hThread</a:t>
            </a:r>
            <a:r>
              <a:rPr lang="en-US" altLang="zh-CN" dirty="0">
                <a:latin typeface="Consolas"/>
                <a:cs typeface="Consolas"/>
              </a:rPr>
              <a:t> == NULL)</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a:t>
            </a:r>
            <a:r>
              <a:rPr lang="en-US" altLang="zh-CN" dirty="0" err="1">
                <a:latin typeface="Consolas"/>
                <a:cs typeface="Consolas"/>
              </a:rPr>
              <a:t>CreateThread</a:t>
            </a:r>
            <a:r>
              <a:rPr lang="en-US" altLang="zh-CN" dirty="0">
                <a:latin typeface="Consolas"/>
                <a:cs typeface="Consolas"/>
              </a:rPr>
              <a:t>() failed, error: %d.\n", </a:t>
            </a:r>
            <a:r>
              <a:rPr lang="en-US" altLang="zh-CN" dirty="0" err="1">
                <a:latin typeface="Consolas"/>
                <a:cs typeface="Consolas"/>
              </a:rPr>
              <a:t>GetLastError</a:t>
            </a:r>
            <a:r>
              <a:rPr lang="en-US" altLang="zh-CN" dirty="0">
                <a:latin typeface="Consolas"/>
                <a:cs typeface="Consolas"/>
              </a:rPr>
              <a:t>());</a:t>
            </a:r>
          </a:p>
          <a:p>
            <a:r>
              <a:rPr lang="en-US" altLang="zh-CN" dirty="0">
                <a:latin typeface="Consolas"/>
                <a:cs typeface="Consolas"/>
              </a:rPr>
              <a:t>else</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("It seems the </a:t>
            </a:r>
            <a:r>
              <a:rPr lang="en-US" altLang="zh-CN" dirty="0" err="1">
                <a:latin typeface="Consolas"/>
                <a:cs typeface="Consolas"/>
              </a:rPr>
              <a:t>CreateThread</a:t>
            </a:r>
            <a:r>
              <a:rPr lang="en-US" altLang="zh-CN" dirty="0">
                <a:latin typeface="Consolas"/>
                <a:cs typeface="Consolas"/>
              </a:rPr>
              <a:t>() is OK </a:t>
            </a:r>
            <a:r>
              <a:rPr lang="en-US" altLang="zh-CN" dirty="0" err="1">
                <a:latin typeface="Consolas"/>
                <a:cs typeface="Consolas"/>
              </a:rPr>
              <a:t>lol</a:t>
            </a:r>
            <a:r>
              <a:rPr lang="en-US" altLang="zh-CN" dirty="0">
                <a:latin typeface="Consolas"/>
                <a:cs typeface="Consolas"/>
              </a:rPr>
              <a:t>!\n");</a:t>
            </a:r>
          </a:p>
          <a:p>
            <a:endParaRPr lang="en-US" altLang="zh-CN" dirty="0">
              <a:latin typeface="Consolas"/>
              <a:cs typeface="Consolas"/>
            </a:endParaRPr>
          </a:p>
          <a:p>
            <a:r>
              <a:rPr lang="en-US" altLang="zh-CN" dirty="0">
                <a:latin typeface="Consolas"/>
                <a:cs typeface="Consolas"/>
              </a:rPr>
              <a:t>if (</a:t>
            </a:r>
            <a:r>
              <a:rPr lang="en-US" altLang="zh-CN" dirty="0" err="1">
                <a:latin typeface="Consolas"/>
                <a:cs typeface="Consolas"/>
              </a:rPr>
              <a:t>CloseHandle</a:t>
            </a:r>
            <a:r>
              <a:rPr lang="en-US" altLang="zh-CN" dirty="0">
                <a:latin typeface="Consolas"/>
                <a:cs typeface="Consolas"/>
              </a:rPr>
              <a:t>(</a:t>
            </a:r>
            <a:r>
              <a:rPr lang="en-US" altLang="zh-CN" dirty="0" err="1">
                <a:latin typeface="Consolas"/>
                <a:cs typeface="Consolas"/>
              </a:rPr>
              <a:t>hThread</a:t>
            </a:r>
            <a:r>
              <a:rPr lang="en-US" altLang="zh-CN" dirty="0">
                <a:latin typeface="Consolas"/>
                <a:cs typeface="Consolas"/>
              </a:rPr>
              <a:t>) != 0)</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("Handle to thread closed successfully.\n");</a:t>
            </a:r>
          </a:p>
          <a:p>
            <a:endParaRPr lang="en-US" altLang="zh-CN" dirty="0">
              <a:latin typeface="Consolas"/>
              <a:cs typeface="Consolas"/>
            </a:endParaRPr>
          </a:p>
          <a:p>
            <a:r>
              <a:rPr lang="en-US" altLang="zh-CN" dirty="0">
                <a:latin typeface="Consolas"/>
                <a:cs typeface="Consolas"/>
              </a:rPr>
              <a:t>return 0;</a:t>
            </a:r>
          </a:p>
          <a:p>
            <a:r>
              <a:rPr lang="en-US" altLang="zh-CN" dirty="0">
                <a:latin typeface="Consolas"/>
                <a:cs typeface="Consolas"/>
              </a:rPr>
              <a:t>}</a:t>
            </a:r>
            <a:endParaRPr lang="zh-CN" altLang="en-US" dirty="0">
              <a:latin typeface="Consolas"/>
              <a:cs typeface="Consolas"/>
            </a:endParaRPr>
          </a:p>
        </p:txBody>
      </p:sp>
    </p:spTree>
    <p:extLst>
      <p:ext uri="{BB962C8B-B14F-4D97-AF65-F5344CB8AC3E}">
        <p14:creationId xmlns:p14="http://schemas.microsoft.com/office/powerpoint/2010/main" val="11101960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en-US" altLang="zh-CN" dirty="0"/>
              <a:t>Linux </a:t>
            </a:r>
            <a:r>
              <a:rPr kumimoji="1" lang="en-US" altLang="zh-CN" dirty="0" err="1"/>
              <a:t>pthread</a:t>
            </a:r>
            <a:endParaRPr kumimoji="1" lang="zh-CN" altLang="en-US" dirty="0"/>
          </a:p>
        </p:txBody>
      </p:sp>
      <p:sp>
        <p:nvSpPr>
          <p:cNvPr id="3" name="日期占位符 2"/>
          <p:cNvSpPr>
            <a:spLocks noGrp="1"/>
          </p:cNvSpPr>
          <p:nvPr>
            <p:ph type="dt" sz="half" idx="10"/>
          </p:nvPr>
        </p:nvSpPr>
        <p:spPr/>
        <p:txBody>
          <a:bodyPr/>
          <a:lstStyle/>
          <a:p>
            <a:fld id="{1240106C-F20C-3943-B05C-3A898CC5FD5B}"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111</a:t>
            </a:fld>
            <a:endParaRPr lang="zh-CN" altLang="en-US"/>
          </a:p>
        </p:txBody>
      </p:sp>
      <p:sp>
        <p:nvSpPr>
          <p:cNvPr id="6" name="矩形 5"/>
          <p:cNvSpPr/>
          <p:nvPr/>
        </p:nvSpPr>
        <p:spPr>
          <a:xfrm>
            <a:off x="0" y="1697559"/>
            <a:ext cx="9144000" cy="2862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#define NUM_THREADS     5</a:t>
            </a:r>
          </a:p>
          <a:p>
            <a:endParaRPr lang="en-US" altLang="zh-CN" dirty="0">
              <a:latin typeface="Consolas"/>
              <a:cs typeface="Consolas"/>
            </a:endParaRPr>
          </a:p>
          <a:p>
            <a:r>
              <a:rPr lang="en-US" altLang="zh-CN" dirty="0">
                <a:latin typeface="Consolas"/>
                <a:cs typeface="Consolas"/>
              </a:rPr>
              <a:t>void *</a:t>
            </a:r>
            <a:r>
              <a:rPr lang="en-US" altLang="zh-CN" dirty="0" err="1">
                <a:latin typeface="Consolas"/>
                <a:cs typeface="Consolas"/>
              </a:rPr>
              <a:t>PrintHello</a:t>
            </a:r>
            <a:r>
              <a:rPr lang="en-US" altLang="zh-CN" dirty="0">
                <a:latin typeface="Consolas"/>
                <a:cs typeface="Consolas"/>
              </a:rPr>
              <a:t>(</a:t>
            </a:r>
            <a:r>
              <a:rPr lang="en-US" altLang="zh-CN" dirty="0">
                <a:solidFill>
                  <a:srgbClr val="FF0000"/>
                </a:solidFill>
                <a:latin typeface="Consolas"/>
                <a:cs typeface="Consolas"/>
              </a:rPr>
              <a:t>void *</a:t>
            </a:r>
            <a:r>
              <a:rPr lang="en-US" altLang="zh-CN" dirty="0" err="1">
                <a:latin typeface="Consolas"/>
                <a:cs typeface="Consolas"/>
              </a:rPr>
              <a:t>threadid</a:t>
            </a:r>
            <a:r>
              <a:rPr lang="en-US" altLang="zh-CN" dirty="0">
                <a:latin typeface="Consolas"/>
                <a:cs typeface="Consolas"/>
              </a:rPr>
              <a:t>)</a:t>
            </a:r>
          </a:p>
          <a:p>
            <a:r>
              <a:rPr lang="en-US" altLang="zh-CN" dirty="0">
                <a:latin typeface="Consolas"/>
                <a:cs typeface="Consolas"/>
              </a:rPr>
              <a:t>{</a:t>
            </a:r>
          </a:p>
          <a:p>
            <a:r>
              <a:rPr lang="en-US" altLang="zh-CN" dirty="0">
                <a:latin typeface="Consolas"/>
                <a:cs typeface="Consolas"/>
              </a:rPr>
              <a:t>   long </a:t>
            </a:r>
            <a:r>
              <a:rPr lang="en-US" altLang="zh-CN" dirty="0" err="1">
                <a:latin typeface="Consolas"/>
                <a:cs typeface="Consolas"/>
              </a:rPr>
              <a:t>tid</a:t>
            </a:r>
            <a:r>
              <a:rPr lang="en-US" altLang="zh-CN" dirty="0">
                <a:latin typeface="Consolas"/>
                <a:cs typeface="Consolas"/>
              </a:rPr>
              <a:t>;</a:t>
            </a:r>
          </a:p>
          <a:p>
            <a:r>
              <a:rPr lang="en-US" altLang="zh-CN" dirty="0">
                <a:latin typeface="Consolas"/>
                <a:cs typeface="Consolas"/>
              </a:rPr>
              <a:t>   </a:t>
            </a:r>
            <a:r>
              <a:rPr lang="en-US" altLang="zh-CN" dirty="0" err="1">
                <a:latin typeface="Consolas"/>
                <a:cs typeface="Consolas"/>
              </a:rPr>
              <a:t>tid</a:t>
            </a:r>
            <a:r>
              <a:rPr lang="en-US" altLang="zh-CN" dirty="0">
                <a:latin typeface="Consolas"/>
                <a:cs typeface="Consolas"/>
              </a:rPr>
              <a:t> = (</a:t>
            </a:r>
            <a:r>
              <a:rPr lang="en-US" altLang="zh-CN" dirty="0">
                <a:solidFill>
                  <a:srgbClr val="FF0000"/>
                </a:solidFill>
                <a:latin typeface="Consolas"/>
                <a:cs typeface="Consolas"/>
              </a:rPr>
              <a:t>long</a:t>
            </a:r>
            <a:r>
              <a:rPr lang="en-US" altLang="zh-CN" dirty="0">
                <a:latin typeface="Consolas"/>
                <a:cs typeface="Consolas"/>
              </a:rPr>
              <a:t>)</a:t>
            </a:r>
            <a:r>
              <a:rPr lang="en-US" altLang="zh-CN" dirty="0" err="1">
                <a:latin typeface="Consolas"/>
                <a:cs typeface="Consolas"/>
              </a:rPr>
              <a:t>threadid</a:t>
            </a:r>
            <a:r>
              <a:rPr lang="en-US" altLang="zh-CN" dirty="0">
                <a:latin typeface="Consolas"/>
                <a:cs typeface="Consolas"/>
              </a:rPr>
              <a:t>;</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("Hello World! It's me, thread #%</a:t>
            </a:r>
            <a:r>
              <a:rPr lang="en-US" altLang="zh-CN" dirty="0" err="1">
                <a:latin typeface="Consolas"/>
                <a:cs typeface="Consolas"/>
              </a:rPr>
              <a:t>ld</a:t>
            </a:r>
            <a:r>
              <a:rPr lang="en-US" altLang="zh-CN" dirty="0">
                <a:latin typeface="Consolas"/>
                <a:cs typeface="Consolas"/>
              </a:rPr>
              <a:t>!\n", </a:t>
            </a:r>
            <a:r>
              <a:rPr lang="en-US" altLang="zh-CN" dirty="0" err="1">
                <a:latin typeface="Consolas"/>
                <a:cs typeface="Consolas"/>
              </a:rPr>
              <a:t>tid</a:t>
            </a:r>
            <a:r>
              <a:rPr lang="en-US" altLang="zh-CN" dirty="0">
                <a:latin typeface="Consolas"/>
                <a:cs typeface="Consolas"/>
              </a:rPr>
              <a:t>);</a:t>
            </a:r>
          </a:p>
          <a:p>
            <a:r>
              <a:rPr lang="en-US" altLang="zh-CN" dirty="0">
                <a:latin typeface="Consolas"/>
                <a:cs typeface="Consolas"/>
              </a:rPr>
              <a:t>   </a:t>
            </a:r>
            <a:r>
              <a:rPr lang="en-US" altLang="zh-CN" dirty="0" err="1">
                <a:solidFill>
                  <a:srgbClr val="FF0000"/>
                </a:solidFill>
                <a:latin typeface="Consolas"/>
                <a:cs typeface="Consolas"/>
              </a:rPr>
              <a:t>pthread_exit</a:t>
            </a:r>
            <a:r>
              <a:rPr lang="en-US" altLang="zh-CN" dirty="0">
                <a:latin typeface="Consolas"/>
                <a:cs typeface="Consolas"/>
              </a:rPr>
              <a:t>(NULL);</a:t>
            </a:r>
          </a:p>
          <a:p>
            <a:r>
              <a:rPr lang="en-US" altLang="zh-CN" dirty="0">
                <a:latin typeface="Consolas"/>
                <a:cs typeface="Consolas"/>
              </a:rPr>
              <a:t>}</a:t>
            </a:r>
          </a:p>
          <a:p>
            <a:endParaRPr lang="en-US" altLang="zh-CN" dirty="0">
              <a:latin typeface="Consolas"/>
              <a:cs typeface="Consolas"/>
            </a:endParaRPr>
          </a:p>
        </p:txBody>
      </p:sp>
    </p:spTree>
    <p:extLst>
      <p:ext uri="{BB962C8B-B14F-4D97-AF65-F5344CB8AC3E}">
        <p14:creationId xmlns:p14="http://schemas.microsoft.com/office/powerpoint/2010/main" val="6308859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en-US" altLang="zh-CN" dirty="0"/>
              <a:t>Linux </a:t>
            </a:r>
            <a:r>
              <a:rPr kumimoji="1" lang="en-US" altLang="zh-CN" dirty="0" err="1"/>
              <a:t>pthread</a:t>
            </a:r>
            <a:endParaRPr kumimoji="1" lang="zh-CN" altLang="en-US" dirty="0"/>
          </a:p>
        </p:txBody>
      </p:sp>
      <p:sp>
        <p:nvSpPr>
          <p:cNvPr id="3" name="日期占位符 2"/>
          <p:cNvSpPr>
            <a:spLocks noGrp="1"/>
          </p:cNvSpPr>
          <p:nvPr>
            <p:ph type="dt" sz="half" idx="10"/>
          </p:nvPr>
        </p:nvSpPr>
        <p:spPr/>
        <p:txBody>
          <a:bodyPr/>
          <a:lstStyle/>
          <a:p>
            <a:fld id="{DDBC3436-DC01-254C-8C6F-009934A93ECD}"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112</a:t>
            </a:fld>
            <a:endParaRPr lang="zh-CN" altLang="en-US"/>
          </a:p>
        </p:txBody>
      </p:sp>
      <p:sp>
        <p:nvSpPr>
          <p:cNvPr id="6" name="矩形 5"/>
          <p:cNvSpPr/>
          <p:nvPr/>
        </p:nvSpPr>
        <p:spPr>
          <a:xfrm>
            <a:off x="0" y="1234650"/>
            <a:ext cx="9144000" cy="4801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err="1">
                <a:latin typeface="Consolas"/>
                <a:cs typeface="Consolas"/>
              </a:rPr>
              <a:t>int</a:t>
            </a:r>
            <a:r>
              <a:rPr lang="en-US" altLang="zh-CN" dirty="0">
                <a:latin typeface="Consolas"/>
                <a:cs typeface="Consolas"/>
              </a:rPr>
              <a:t> main (</a:t>
            </a:r>
            <a:r>
              <a:rPr lang="en-US" altLang="zh-CN" dirty="0" err="1">
                <a:latin typeface="Consolas"/>
                <a:cs typeface="Consolas"/>
              </a:rPr>
              <a:t>int</a:t>
            </a:r>
            <a:r>
              <a:rPr lang="en-US" altLang="zh-CN" dirty="0">
                <a:latin typeface="Consolas"/>
                <a:cs typeface="Consolas"/>
              </a:rPr>
              <a:t> </a:t>
            </a:r>
            <a:r>
              <a:rPr lang="en-US" altLang="zh-CN" dirty="0" err="1">
                <a:latin typeface="Consolas"/>
                <a:cs typeface="Consolas"/>
              </a:rPr>
              <a:t>argc</a:t>
            </a:r>
            <a:r>
              <a:rPr lang="en-US" altLang="zh-CN" dirty="0">
                <a:latin typeface="Consolas"/>
                <a:cs typeface="Consolas"/>
              </a:rPr>
              <a:t>, char *</a:t>
            </a:r>
            <a:r>
              <a:rPr lang="en-US" altLang="zh-CN" dirty="0" err="1">
                <a:latin typeface="Consolas"/>
                <a:cs typeface="Consolas"/>
              </a:rPr>
              <a:t>argv</a:t>
            </a:r>
            <a:r>
              <a:rPr lang="en-US" altLang="zh-CN" dirty="0">
                <a:latin typeface="Consolas"/>
                <a:cs typeface="Consolas"/>
              </a:rPr>
              <a:t>[])</a:t>
            </a:r>
          </a:p>
          <a:p>
            <a:r>
              <a:rPr lang="en-US" altLang="zh-CN" dirty="0">
                <a:latin typeface="Consolas"/>
                <a:cs typeface="Consolas"/>
              </a:rPr>
              <a:t>{</a:t>
            </a:r>
          </a:p>
          <a:p>
            <a:r>
              <a:rPr lang="en-US" altLang="zh-CN" dirty="0">
                <a:latin typeface="Consolas"/>
                <a:cs typeface="Consolas"/>
              </a:rPr>
              <a:t>   </a:t>
            </a:r>
            <a:r>
              <a:rPr lang="en-US" altLang="zh-CN" dirty="0" err="1">
                <a:latin typeface="Consolas"/>
                <a:cs typeface="Consolas"/>
              </a:rPr>
              <a:t>pthread_t</a:t>
            </a:r>
            <a:r>
              <a:rPr lang="en-US" altLang="zh-CN" dirty="0">
                <a:latin typeface="Consolas"/>
                <a:cs typeface="Consolas"/>
              </a:rPr>
              <a:t> threads[NUM_THREADS];</a:t>
            </a:r>
          </a:p>
          <a:p>
            <a:r>
              <a:rPr lang="en-US" altLang="zh-CN" dirty="0">
                <a:latin typeface="Consolas"/>
                <a:cs typeface="Consolas"/>
              </a:rPr>
              <a:t>   </a:t>
            </a:r>
            <a:r>
              <a:rPr lang="en-US" altLang="zh-CN" dirty="0" err="1">
                <a:latin typeface="Consolas"/>
                <a:cs typeface="Consolas"/>
              </a:rPr>
              <a:t>int</a:t>
            </a:r>
            <a:r>
              <a:rPr lang="en-US" altLang="zh-CN" dirty="0">
                <a:latin typeface="Consolas"/>
                <a:cs typeface="Consolas"/>
              </a:rPr>
              <a:t> </a:t>
            </a:r>
            <a:r>
              <a:rPr lang="en-US" altLang="zh-CN" dirty="0" err="1">
                <a:latin typeface="Consolas"/>
                <a:cs typeface="Consolas"/>
              </a:rPr>
              <a:t>rc</a:t>
            </a:r>
            <a:r>
              <a:rPr lang="en-US" altLang="zh-CN" dirty="0">
                <a:latin typeface="Consolas"/>
                <a:cs typeface="Consolas"/>
              </a:rPr>
              <a:t>;</a:t>
            </a:r>
          </a:p>
          <a:p>
            <a:r>
              <a:rPr lang="en-US" altLang="zh-CN" dirty="0">
                <a:latin typeface="Consolas"/>
                <a:cs typeface="Consolas"/>
              </a:rPr>
              <a:t>   long t;</a:t>
            </a:r>
          </a:p>
          <a:p>
            <a:r>
              <a:rPr lang="en-US" altLang="zh-CN" dirty="0">
                <a:latin typeface="Consolas"/>
                <a:cs typeface="Consolas"/>
              </a:rPr>
              <a:t>   for(t=0; t&lt;NUM_THREADS; t++){</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("In main: creating thread %</a:t>
            </a:r>
            <a:r>
              <a:rPr lang="en-US" altLang="zh-CN" dirty="0" err="1">
                <a:latin typeface="Consolas"/>
                <a:cs typeface="Consolas"/>
              </a:rPr>
              <a:t>ld</a:t>
            </a:r>
            <a:r>
              <a:rPr lang="en-US" altLang="zh-CN" dirty="0">
                <a:latin typeface="Consolas"/>
                <a:cs typeface="Consolas"/>
              </a:rPr>
              <a:t>\n", t);</a:t>
            </a:r>
          </a:p>
          <a:p>
            <a:r>
              <a:rPr lang="en-US" altLang="zh-CN" dirty="0">
                <a:latin typeface="Consolas"/>
                <a:cs typeface="Consolas"/>
              </a:rPr>
              <a:t>      </a:t>
            </a:r>
            <a:r>
              <a:rPr lang="en-US" altLang="zh-CN" dirty="0" err="1">
                <a:latin typeface="Consolas"/>
                <a:cs typeface="Consolas"/>
              </a:rPr>
              <a:t>rc</a:t>
            </a:r>
            <a:r>
              <a:rPr lang="en-US" altLang="zh-CN" dirty="0">
                <a:latin typeface="Consolas"/>
                <a:cs typeface="Consolas"/>
              </a:rPr>
              <a:t> = </a:t>
            </a:r>
            <a:r>
              <a:rPr lang="en-US" altLang="zh-CN" dirty="0" err="1">
                <a:latin typeface="Consolas"/>
                <a:cs typeface="Consolas"/>
              </a:rPr>
              <a:t>pthread_create</a:t>
            </a:r>
            <a:r>
              <a:rPr lang="en-US" altLang="zh-CN" dirty="0">
                <a:latin typeface="Consolas"/>
                <a:cs typeface="Consolas"/>
              </a:rPr>
              <a:t>(&amp;threads[t], NULL, </a:t>
            </a:r>
            <a:r>
              <a:rPr lang="en-US" altLang="zh-CN" dirty="0" err="1">
                <a:solidFill>
                  <a:srgbClr val="FF0000"/>
                </a:solidFill>
                <a:latin typeface="Consolas"/>
                <a:cs typeface="Consolas"/>
              </a:rPr>
              <a:t>PrintHello</a:t>
            </a:r>
            <a:r>
              <a:rPr lang="en-US" altLang="zh-CN" dirty="0">
                <a:latin typeface="Consolas"/>
                <a:cs typeface="Consolas"/>
              </a:rPr>
              <a:t>, </a:t>
            </a:r>
            <a:r>
              <a:rPr lang="en-US" altLang="zh-CN" dirty="0">
                <a:solidFill>
                  <a:srgbClr val="FF0000"/>
                </a:solidFill>
                <a:latin typeface="Consolas"/>
                <a:cs typeface="Consolas"/>
              </a:rPr>
              <a:t>(void *)t</a:t>
            </a:r>
            <a:r>
              <a:rPr lang="en-US" altLang="zh-CN" dirty="0">
                <a:latin typeface="Consolas"/>
                <a:cs typeface="Consolas"/>
              </a:rPr>
              <a:t>);</a:t>
            </a:r>
          </a:p>
          <a:p>
            <a:r>
              <a:rPr lang="en-US" altLang="zh-CN" dirty="0">
                <a:latin typeface="Consolas"/>
                <a:cs typeface="Consolas"/>
              </a:rPr>
              <a:t>      if (</a:t>
            </a:r>
            <a:r>
              <a:rPr lang="en-US" altLang="zh-CN" dirty="0" err="1">
                <a:latin typeface="Consolas"/>
                <a:cs typeface="Consolas"/>
              </a:rPr>
              <a:t>rc</a:t>
            </a:r>
            <a:r>
              <a:rPr lang="en-US" altLang="zh-CN" dirty="0">
                <a:latin typeface="Consolas"/>
                <a:cs typeface="Consolas"/>
              </a:rPr>
              <a:t>) {</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("ERROR; return code from </a:t>
            </a:r>
            <a:r>
              <a:rPr lang="en-US" altLang="zh-CN" dirty="0" err="1">
                <a:latin typeface="Consolas"/>
                <a:cs typeface="Consolas"/>
              </a:rPr>
              <a:t>pthread_create</a:t>
            </a:r>
            <a:r>
              <a:rPr lang="en-US" altLang="zh-CN" dirty="0">
                <a:latin typeface="Consolas"/>
                <a:cs typeface="Consolas"/>
              </a:rPr>
              <a:t>() is %d\n", </a:t>
            </a:r>
            <a:r>
              <a:rPr lang="en-US" altLang="zh-CN" dirty="0" err="1">
                <a:latin typeface="Consolas"/>
                <a:cs typeface="Consolas"/>
              </a:rPr>
              <a:t>rc</a:t>
            </a:r>
            <a:r>
              <a:rPr lang="en-US" altLang="zh-CN" dirty="0">
                <a:latin typeface="Consolas"/>
                <a:cs typeface="Consolas"/>
              </a:rPr>
              <a:t>);</a:t>
            </a:r>
          </a:p>
          <a:p>
            <a:r>
              <a:rPr lang="en-US" altLang="zh-CN" dirty="0">
                <a:latin typeface="Consolas"/>
                <a:cs typeface="Consolas"/>
              </a:rPr>
              <a:t>        exit(-1);</a:t>
            </a:r>
          </a:p>
          <a:p>
            <a:r>
              <a:rPr lang="en-US" altLang="zh-CN" dirty="0">
                <a:latin typeface="Consolas"/>
                <a:cs typeface="Consolas"/>
              </a:rPr>
              <a:t>      }</a:t>
            </a:r>
          </a:p>
          <a:p>
            <a:r>
              <a:rPr lang="en-US" altLang="zh-CN" dirty="0">
                <a:latin typeface="Consolas"/>
                <a:cs typeface="Consolas"/>
              </a:rPr>
              <a:t>   }</a:t>
            </a:r>
          </a:p>
          <a:p>
            <a:endParaRPr lang="en-US" altLang="zh-CN" dirty="0">
              <a:latin typeface="Consolas"/>
              <a:cs typeface="Consolas"/>
            </a:endParaRPr>
          </a:p>
          <a:p>
            <a:r>
              <a:rPr lang="en-US" altLang="zh-CN" dirty="0">
                <a:latin typeface="Consolas"/>
                <a:cs typeface="Consolas"/>
              </a:rPr>
              <a:t>   /* Last thing that main() should do */</a:t>
            </a:r>
          </a:p>
          <a:p>
            <a:r>
              <a:rPr lang="en-US" altLang="zh-CN" dirty="0">
                <a:latin typeface="Consolas"/>
                <a:cs typeface="Consolas"/>
              </a:rPr>
              <a:t>   </a:t>
            </a:r>
            <a:r>
              <a:rPr lang="en-US" altLang="zh-CN" dirty="0" err="1">
                <a:latin typeface="Consolas"/>
                <a:cs typeface="Consolas"/>
              </a:rPr>
              <a:t>pthread_exit</a:t>
            </a:r>
            <a:r>
              <a:rPr lang="en-US" altLang="zh-CN" dirty="0">
                <a:latin typeface="Consolas"/>
                <a:cs typeface="Consolas"/>
              </a:rPr>
              <a:t>(NULL);</a:t>
            </a:r>
          </a:p>
          <a:p>
            <a:r>
              <a:rPr lang="en-US" altLang="zh-CN" dirty="0">
                <a:latin typeface="Consolas"/>
                <a:cs typeface="Consolas"/>
              </a:rPr>
              <a:t>}</a:t>
            </a:r>
            <a:endParaRPr lang="zh-CN" altLang="en-US" dirty="0">
              <a:latin typeface="Consolas"/>
              <a:cs typeface="Consolas"/>
            </a:endParaRPr>
          </a:p>
        </p:txBody>
      </p:sp>
    </p:spTree>
    <p:extLst>
      <p:ext uri="{BB962C8B-B14F-4D97-AF65-F5344CB8AC3E}">
        <p14:creationId xmlns:p14="http://schemas.microsoft.com/office/powerpoint/2010/main" val="13628895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Windows</a:t>
            </a:r>
            <a:r>
              <a:rPr kumimoji="1" lang="zh-CN" altLang="en-US" dirty="0"/>
              <a:t>的特例</a:t>
            </a:r>
          </a:p>
        </p:txBody>
      </p:sp>
      <p:sp>
        <p:nvSpPr>
          <p:cNvPr id="7" name="内容占位符 6"/>
          <p:cNvSpPr>
            <a:spLocks noGrp="1"/>
          </p:cNvSpPr>
          <p:nvPr>
            <p:ph idx="1"/>
          </p:nvPr>
        </p:nvSpPr>
        <p:spPr/>
        <p:txBody>
          <a:bodyPr>
            <a:normAutofit fontScale="85000" lnSpcReduction="10000"/>
          </a:bodyPr>
          <a:lstStyle/>
          <a:p>
            <a:r>
              <a:rPr kumimoji="1" lang="en-US" altLang="zh-CN" dirty="0"/>
              <a:t>Fiber(</a:t>
            </a:r>
            <a:r>
              <a:rPr kumimoji="1" lang="zh-CN" altLang="en-US" dirty="0"/>
              <a:t>纤程</a:t>
            </a:r>
            <a:r>
              <a:rPr kumimoji="1" lang="en-US" altLang="zh-CN" dirty="0"/>
              <a:t>)</a:t>
            </a:r>
            <a:r>
              <a:rPr kumimoji="1" lang="zh-CN" altLang="en-US" dirty="0"/>
              <a:t>：线程内部的“线程”</a:t>
            </a:r>
            <a:endParaRPr kumimoji="1" lang="en-US" altLang="zh-CN" dirty="0"/>
          </a:p>
          <a:p>
            <a:r>
              <a:rPr kumimoji="1" lang="en-US" altLang="zh-CN" dirty="0"/>
              <a:t>A fiber is a unit of execution that must be manually scheduled by the application. Fibers run in the context of the threads that schedule them. Each thread can schedule multiple fibers. In general, fibers do not provide advantages over a well-designed multithreaded application. However, using fibers can make it easier to port applications that were designed to schedule their own threads.</a:t>
            </a:r>
            <a:endParaRPr kumimoji="1" lang="zh-CN" altLang="en-US" dirty="0"/>
          </a:p>
        </p:txBody>
      </p:sp>
      <p:sp>
        <p:nvSpPr>
          <p:cNvPr id="3" name="日期占位符 2"/>
          <p:cNvSpPr>
            <a:spLocks noGrp="1"/>
          </p:cNvSpPr>
          <p:nvPr>
            <p:ph type="dt" sz="half" idx="10"/>
          </p:nvPr>
        </p:nvSpPr>
        <p:spPr/>
        <p:txBody>
          <a:bodyPr/>
          <a:lstStyle/>
          <a:p>
            <a:fld id="{2B9E7423-11CF-EA4A-8ABB-49A72CD2E32A}"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113</a:t>
            </a:fld>
            <a:endParaRPr lang="zh-CN" altLang="en-US"/>
          </a:p>
        </p:txBody>
      </p:sp>
    </p:spTree>
    <p:extLst>
      <p:ext uri="{BB962C8B-B14F-4D97-AF65-F5344CB8AC3E}">
        <p14:creationId xmlns:p14="http://schemas.microsoft.com/office/powerpoint/2010/main" val="36771494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线程池</a:t>
            </a:r>
          </a:p>
        </p:txBody>
      </p:sp>
      <p:sp>
        <p:nvSpPr>
          <p:cNvPr id="3" name="内容占位符 2"/>
          <p:cNvSpPr>
            <a:spLocks noGrp="1"/>
          </p:cNvSpPr>
          <p:nvPr>
            <p:ph idx="1"/>
          </p:nvPr>
        </p:nvSpPr>
        <p:spPr/>
        <p:txBody>
          <a:bodyPr/>
          <a:lstStyle/>
          <a:p>
            <a:r>
              <a:rPr kumimoji="1" lang="en-US" altLang="zh-CN" dirty="0"/>
              <a:t>thread pool</a:t>
            </a:r>
          </a:p>
          <a:p>
            <a:r>
              <a:rPr kumimoji="1" lang="zh-CN" altLang="en-US" dirty="0"/>
              <a:t>一组工人</a:t>
            </a:r>
          </a:p>
        </p:txBody>
      </p:sp>
      <p:sp>
        <p:nvSpPr>
          <p:cNvPr id="4" name="日期占位符 3"/>
          <p:cNvSpPr>
            <a:spLocks noGrp="1"/>
          </p:cNvSpPr>
          <p:nvPr>
            <p:ph type="dt" sz="half" idx="10"/>
          </p:nvPr>
        </p:nvSpPr>
        <p:spPr/>
        <p:txBody>
          <a:bodyPr/>
          <a:lstStyle/>
          <a:p>
            <a:fld id="{EA20E483-E2E6-0348-932E-6A022BC638C0}"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114</a:t>
            </a:fld>
            <a:endParaRPr lang="zh-CN" altLang="en-US"/>
          </a:p>
        </p:txBody>
      </p:sp>
    </p:spTree>
    <p:extLst>
      <p:ext uri="{BB962C8B-B14F-4D97-AF65-F5344CB8AC3E}">
        <p14:creationId xmlns:p14="http://schemas.microsoft.com/office/powerpoint/2010/main" val="32664556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推荐阅读</a:t>
            </a:r>
          </a:p>
        </p:txBody>
      </p:sp>
      <p:sp>
        <p:nvSpPr>
          <p:cNvPr id="3" name="内容占位符 2"/>
          <p:cNvSpPr>
            <a:spLocks noGrp="1"/>
          </p:cNvSpPr>
          <p:nvPr>
            <p:ph idx="1"/>
          </p:nvPr>
        </p:nvSpPr>
        <p:spPr/>
        <p:txBody>
          <a:bodyPr>
            <a:normAutofit fontScale="92500" lnSpcReduction="20000"/>
          </a:bodyPr>
          <a:lstStyle/>
          <a:p>
            <a:r>
              <a:rPr kumimoji="1" lang="zh-CN" altLang="en-US" dirty="0"/>
              <a:t>协程</a:t>
            </a:r>
            <a:r>
              <a:rPr kumimoji="1" lang="en-US" altLang="zh-CN" dirty="0"/>
              <a:t>(co-routine)@1963</a:t>
            </a:r>
          </a:p>
          <a:p>
            <a:pPr lvl="1"/>
            <a:r>
              <a:rPr kumimoji="1" lang="zh-CN" altLang="en-US" dirty="0"/>
              <a:t>特殊的并发模型</a:t>
            </a:r>
            <a:r>
              <a:rPr kumimoji="1" lang="zh-CN" altLang="zh-CN" dirty="0"/>
              <a:t>：</a:t>
            </a:r>
            <a:r>
              <a:rPr kumimoji="1" lang="zh-CN" altLang="en-US" dirty="0"/>
              <a:t>独立的栈，局部变量和指令指针，同时又与其它协同程序共享全局变量和其它大部分数据，并非“线程</a:t>
            </a:r>
            <a:r>
              <a:rPr kumimoji="1" lang="zh-CN" altLang="en-US"/>
              <a:t>”的并发。</a:t>
            </a:r>
            <a:endParaRPr kumimoji="1" lang="en-US" altLang="zh-CN" dirty="0"/>
          </a:p>
          <a:p>
            <a:pPr lvl="1"/>
            <a:r>
              <a:rPr kumimoji="1" lang="zh-CN" altLang="en-US" dirty="0"/>
              <a:t>类似用户级线程</a:t>
            </a:r>
            <a:endParaRPr kumimoji="1" lang="en-US" altLang="zh-CN" dirty="0"/>
          </a:p>
          <a:p>
            <a:pPr lvl="2"/>
            <a:r>
              <a:rPr kumimoji="1" lang="zh-CN" altLang="en-US" dirty="0"/>
              <a:t>但控制方式，数据交互比线程灵活</a:t>
            </a:r>
            <a:endParaRPr kumimoji="1" lang="en-US" altLang="zh-CN" dirty="0"/>
          </a:p>
          <a:p>
            <a:pPr lvl="1"/>
            <a:r>
              <a:rPr kumimoji="1" lang="zh-CN" altLang="en-US" dirty="0"/>
              <a:t>更像函数调用</a:t>
            </a:r>
            <a:endParaRPr kumimoji="1" lang="en-US" altLang="zh-CN" dirty="0"/>
          </a:p>
          <a:p>
            <a:pPr lvl="2"/>
            <a:r>
              <a:rPr kumimoji="1" lang="zh-CN" altLang="en-US" dirty="0"/>
              <a:t>但可以有多个入口：破坏了现代程序设计思想中函数单入口的原则</a:t>
            </a:r>
            <a:endParaRPr kumimoji="1" lang="en-US" altLang="zh-CN" dirty="0"/>
          </a:p>
          <a:p>
            <a:pPr lvl="1"/>
            <a:r>
              <a:rPr kumimoji="1" lang="zh-CN" altLang="en-US" dirty="0"/>
              <a:t>更低资源消耗</a:t>
            </a:r>
            <a:endParaRPr kumimoji="1" lang="en-US" altLang="zh-CN" dirty="0"/>
          </a:p>
          <a:p>
            <a:pPr lvl="1"/>
            <a:endParaRPr kumimoji="1" lang="zh-CN" altLang="en-US" dirty="0"/>
          </a:p>
        </p:txBody>
      </p:sp>
      <p:sp>
        <p:nvSpPr>
          <p:cNvPr id="4" name="日期占位符 3"/>
          <p:cNvSpPr>
            <a:spLocks noGrp="1"/>
          </p:cNvSpPr>
          <p:nvPr>
            <p:ph type="dt" sz="half" idx="10"/>
          </p:nvPr>
        </p:nvSpPr>
        <p:spPr/>
        <p:txBody>
          <a:bodyPr/>
          <a:lstStyle/>
          <a:p>
            <a:fld id="{730C13EC-CFE3-8F4A-9AF8-1B7043134D4F}"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115</a:t>
            </a:fld>
            <a:endParaRPr lang="zh-CN" altLang="en-US"/>
          </a:p>
        </p:txBody>
      </p:sp>
    </p:spTree>
    <p:extLst>
      <p:ext uri="{BB962C8B-B14F-4D97-AF65-F5344CB8AC3E}">
        <p14:creationId xmlns:p14="http://schemas.microsoft.com/office/powerpoint/2010/main" val="5336953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go-routine</a:t>
            </a:r>
            <a:endParaRPr kumimoji="1" lang="zh-CN" altLang="en-US"/>
          </a:p>
        </p:txBody>
      </p:sp>
      <p:sp>
        <p:nvSpPr>
          <p:cNvPr id="3" name="内容占位符 2"/>
          <p:cNvSpPr>
            <a:spLocks noGrp="1"/>
          </p:cNvSpPr>
          <p:nvPr>
            <p:ph idx="1"/>
          </p:nvPr>
        </p:nvSpPr>
        <p:spPr/>
        <p:txBody>
          <a:bodyPr>
            <a:normAutofit fontScale="70000" lnSpcReduction="20000"/>
          </a:bodyPr>
          <a:lstStyle/>
          <a:p>
            <a:r>
              <a:rPr kumimoji="1" lang="en-US" altLang="zh-CN"/>
              <a:t>Goroutines are part of making concurrency easy to use. The idea, which has been around for a while, is to </a:t>
            </a:r>
            <a:r>
              <a:rPr kumimoji="1" lang="en-US" altLang="zh-CN">
                <a:solidFill>
                  <a:srgbClr val="FF0000"/>
                </a:solidFill>
              </a:rPr>
              <a:t>multiplex independently executing functions—coroutines—onto a set of threads</a:t>
            </a:r>
            <a:r>
              <a:rPr kumimoji="1" lang="en-US" altLang="zh-CN"/>
              <a:t>. When a coroutine blocks, such as by calling a blocking system call, the run-time automatically moves other coroutines on the same operating system thread to a different, runnable thread so they won't be blocked. The programmer sees none of this, which is the point. The result, which we call goroutines, can be very cheap: unless they spend a lot of time in long-running system calls, they cost little more than the memory for the stack, which is just a few kilobytes.</a:t>
            </a:r>
          </a:p>
          <a:p>
            <a:pPr marL="0" indent="0" algn="r">
              <a:buNone/>
            </a:pPr>
            <a:r>
              <a:rPr kumimoji="1" lang="en-US" altLang="zh-CN" i="1"/>
              <a:t>Why goroutines instead of threads? </a:t>
            </a:r>
            <a:endParaRPr kumimoji="1" lang="zh-CN" altLang="en-US" i="1"/>
          </a:p>
        </p:txBody>
      </p:sp>
      <p:sp>
        <p:nvSpPr>
          <p:cNvPr id="4" name="日期占位符 3"/>
          <p:cNvSpPr>
            <a:spLocks noGrp="1"/>
          </p:cNvSpPr>
          <p:nvPr>
            <p:ph type="dt" sz="half" idx="10"/>
          </p:nvPr>
        </p:nvSpPr>
        <p:spPr/>
        <p:txBody>
          <a:bodyPr/>
          <a:lstStyle/>
          <a:p>
            <a:fld id="{0141DA05-8723-D44F-A268-E117F16CBAD3}"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116</a:t>
            </a:fld>
            <a:endParaRPr lang="zh-CN" altLang="en-US"/>
          </a:p>
        </p:txBody>
      </p:sp>
    </p:spTree>
    <p:extLst>
      <p:ext uri="{BB962C8B-B14F-4D97-AF65-F5344CB8AC3E}">
        <p14:creationId xmlns:p14="http://schemas.microsoft.com/office/powerpoint/2010/main" val="660884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并发方案演变</a:t>
            </a:r>
          </a:p>
        </p:txBody>
      </p:sp>
      <p:sp>
        <p:nvSpPr>
          <p:cNvPr id="3" name="内容占位符 2"/>
          <p:cNvSpPr>
            <a:spLocks noGrp="1"/>
          </p:cNvSpPr>
          <p:nvPr>
            <p:ph idx="1"/>
          </p:nvPr>
        </p:nvSpPr>
        <p:spPr/>
        <p:txBody>
          <a:bodyPr/>
          <a:lstStyle/>
          <a:p>
            <a:r>
              <a:rPr kumimoji="1" lang="zh-CN" altLang="en-US" dirty="0"/>
              <a:t>多线程 </a:t>
            </a:r>
            <a:r>
              <a:rPr kumimoji="1" lang="en-US" altLang="zh-CN" dirty="0" err="1"/>
              <a:t>vs</a:t>
            </a:r>
            <a:r>
              <a:rPr kumimoji="1" lang="en-US" altLang="zh-CN" dirty="0"/>
              <a:t> </a:t>
            </a:r>
            <a:r>
              <a:rPr kumimoji="1" lang="zh-CN" altLang="en-US" dirty="0"/>
              <a:t>单线程</a:t>
            </a:r>
          </a:p>
        </p:txBody>
      </p:sp>
      <p:sp>
        <p:nvSpPr>
          <p:cNvPr id="4" name="日期占位符 3"/>
          <p:cNvSpPr>
            <a:spLocks noGrp="1"/>
          </p:cNvSpPr>
          <p:nvPr>
            <p:ph type="dt" sz="half" idx="10"/>
          </p:nvPr>
        </p:nvSpPr>
        <p:spPr/>
        <p:txBody>
          <a:bodyPr/>
          <a:lstStyle/>
          <a:p>
            <a:fld id="{167F570A-7AD7-9440-8BDD-3AF92ACB7C36}"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117</a:t>
            </a:fld>
            <a:endParaRPr lang="zh-CN" altLang="en-US"/>
          </a:p>
        </p:txBody>
      </p:sp>
      <p:pic>
        <p:nvPicPr>
          <p:cNvPr id="9" name="图片 8"/>
          <p:cNvPicPr>
            <a:picLocks noChangeAspect="1"/>
          </p:cNvPicPr>
          <p:nvPr/>
        </p:nvPicPr>
        <p:blipFill>
          <a:blip r:embed="rId2">
            <a:clrChange>
              <a:clrFrom>
                <a:srgbClr val="FFFFFF"/>
              </a:clrFrom>
              <a:clrTo>
                <a:srgbClr val="FFFFFF">
                  <a:alpha val="0"/>
                </a:srgbClr>
              </a:clrTo>
            </a:clrChange>
          </a:blip>
          <a:stretch>
            <a:fillRect/>
          </a:stretch>
        </p:blipFill>
        <p:spPr>
          <a:xfrm>
            <a:off x="881449" y="2527300"/>
            <a:ext cx="2242752" cy="118545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clrChange>
              <a:clrFrom>
                <a:srgbClr val="FFFFFF"/>
              </a:clrFrom>
              <a:clrTo>
                <a:srgbClr val="FFFFFF">
                  <a:alpha val="0"/>
                </a:srgbClr>
              </a:clrTo>
            </a:clrChange>
          </a:blip>
          <a:stretch>
            <a:fillRect/>
          </a:stretch>
        </p:blipFill>
        <p:spPr>
          <a:xfrm>
            <a:off x="5665315" y="2207651"/>
            <a:ext cx="2312950" cy="1505104"/>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a:clrChange>
              <a:clrFrom>
                <a:srgbClr val="FFFFFF"/>
              </a:clrFrom>
              <a:clrTo>
                <a:srgbClr val="FFFFFF">
                  <a:alpha val="0"/>
                </a:srgbClr>
              </a:clrTo>
            </a:clrChange>
          </a:blip>
          <a:stretch>
            <a:fillRect/>
          </a:stretch>
        </p:blipFill>
        <p:spPr>
          <a:xfrm>
            <a:off x="881449" y="4778090"/>
            <a:ext cx="2594897" cy="555812"/>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5"/>
          <a:stretch>
            <a:fillRect/>
          </a:stretch>
        </p:blipFill>
        <p:spPr>
          <a:xfrm>
            <a:off x="4690082" y="4483100"/>
            <a:ext cx="3288183" cy="883699"/>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a:blip r:embed="rId6"/>
          <a:stretch>
            <a:fillRect/>
          </a:stretch>
        </p:blipFill>
        <p:spPr>
          <a:xfrm>
            <a:off x="3706849" y="2461512"/>
            <a:ext cx="1307603" cy="688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73956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参考资料</a:t>
            </a:r>
          </a:p>
        </p:txBody>
      </p:sp>
      <p:sp>
        <p:nvSpPr>
          <p:cNvPr id="3" name="内容占位符 2"/>
          <p:cNvSpPr>
            <a:spLocks noGrp="1"/>
          </p:cNvSpPr>
          <p:nvPr>
            <p:ph idx="1"/>
          </p:nvPr>
        </p:nvSpPr>
        <p:spPr/>
        <p:txBody>
          <a:bodyPr>
            <a:normAutofit fontScale="92500"/>
          </a:bodyPr>
          <a:lstStyle/>
          <a:p>
            <a:r>
              <a:rPr lang="en-US" altLang="zh-CN" dirty="0">
                <a:hlinkClick r:id="rId2"/>
              </a:rPr>
              <a:t>http://en.wikipedia.org/wiki/Thread_(computing)</a:t>
            </a:r>
          </a:p>
          <a:p>
            <a:r>
              <a:rPr lang="en-US" altLang="zh-CN" dirty="0">
                <a:hlinkClick r:id="rId2"/>
              </a:rPr>
              <a:t>http://en.wikipedia.org/wiki/Coroutine</a:t>
            </a:r>
            <a:endParaRPr lang="en-US" altLang="zh-CN" dirty="0"/>
          </a:p>
          <a:p>
            <a:r>
              <a:rPr lang="en-US" altLang="zh-CN" dirty="0">
                <a:hlinkClick r:id="rId3"/>
              </a:rPr>
              <a:t>http://en.wikipedia.org/wiki/POSIX_Threads</a:t>
            </a:r>
            <a:endParaRPr lang="en-US" altLang="zh-CN" dirty="0"/>
          </a:p>
          <a:p>
            <a:r>
              <a:rPr lang="en-US" altLang="zh-CN" dirty="0">
                <a:hlinkClick r:id="rId4"/>
              </a:rPr>
              <a:t>http://msdn.microsoft.com/en-us/library/windows/desktop/ms684841(v=vs.85).aspx</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390547A1-28DF-744B-BEEA-870A5B125394}"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118</a:t>
            </a:fld>
            <a:endParaRPr lang="zh-CN" altLang="en-US"/>
          </a:p>
        </p:txBody>
      </p:sp>
    </p:spTree>
    <p:extLst>
      <p:ext uri="{BB962C8B-B14F-4D97-AF65-F5344CB8AC3E}">
        <p14:creationId xmlns:p14="http://schemas.microsoft.com/office/powerpoint/2010/main" val="1058085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谢谢！</a:t>
            </a:r>
          </a:p>
        </p:txBody>
      </p:sp>
      <p:sp>
        <p:nvSpPr>
          <p:cNvPr id="8" name="文本占位符 7"/>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9EB669D9-4943-3D4E-9EEA-E54B9055093C}"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119</a:t>
            </a:fld>
            <a:endParaRPr lang="zh-CN" altLang="en-US"/>
          </a:p>
        </p:txBody>
      </p:sp>
    </p:spTree>
    <p:extLst>
      <p:ext uri="{BB962C8B-B14F-4D97-AF65-F5344CB8AC3E}">
        <p14:creationId xmlns:p14="http://schemas.microsoft.com/office/powerpoint/2010/main" val="387510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7D9705F-3B28-0849-999C-725BB3B5F08F}"/>
              </a:ext>
            </a:extLst>
          </p:cNvPr>
          <p:cNvSpPr>
            <a:spLocks noGrp="1"/>
          </p:cNvSpPr>
          <p:nvPr>
            <p:ph type="dt" sz="half" idx="10"/>
          </p:nvPr>
        </p:nvSpPr>
        <p:spPr/>
        <p:txBody>
          <a:bodyPr/>
          <a:lstStyle/>
          <a:p>
            <a:fld id="{E19F9BD1-1E0A-F947-8BFD-0A4F7BC5471F}" type="datetime1">
              <a:t>2020/9/16</a:t>
            </a:fld>
            <a:endParaRPr lang="zh-CN" altLang="en-US"/>
          </a:p>
        </p:txBody>
      </p:sp>
      <p:sp>
        <p:nvSpPr>
          <p:cNvPr id="5" name="页脚占位符 4">
            <a:extLst>
              <a:ext uri="{FF2B5EF4-FFF2-40B4-BE49-F238E27FC236}">
                <a16:creationId xmlns:a16="http://schemas.microsoft.com/office/drawing/2014/main" id="{E74B4F8E-92D7-1D44-88AF-5D9A225C08EA}"/>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CA2577CC-7FC4-BF48-BE2C-B596D7260DCC}"/>
              </a:ext>
            </a:extLst>
          </p:cNvPr>
          <p:cNvSpPr>
            <a:spLocks noGrp="1"/>
          </p:cNvSpPr>
          <p:nvPr>
            <p:ph type="sldNum" sz="quarter" idx="12"/>
          </p:nvPr>
        </p:nvSpPr>
        <p:spPr/>
        <p:txBody>
          <a:bodyPr/>
          <a:lstStyle/>
          <a:p>
            <a:fld id="{B09550E6-D85C-43A8-841D-66A200A3DB30}" type="slidenum">
              <a:rPr lang="zh-CN" altLang="en-US" smtClean="0"/>
              <a:t>12</a:t>
            </a:fld>
            <a:endParaRPr lang="zh-CN" altLang="en-US"/>
          </a:p>
        </p:txBody>
      </p:sp>
      <p:pic>
        <p:nvPicPr>
          <p:cNvPr id="7" name="图片 6">
            <a:extLst>
              <a:ext uri="{FF2B5EF4-FFF2-40B4-BE49-F238E27FC236}">
                <a16:creationId xmlns:a16="http://schemas.microsoft.com/office/drawing/2014/main" id="{38D3D859-A5E6-6E45-B116-ACF13F7F4A97}"/>
              </a:ext>
            </a:extLst>
          </p:cNvPr>
          <p:cNvPicPr>
            <a:picLocks noChangeAspect="1"/>
          </p:cNvPicPr>
          <p:nvPr/>
        </p:nvPicPr>
        <p:blipFill>
          <a:blip r:embed="rId2"/>
          <a:stretch>
            <a:fillRect/>
          </a:stretch>
        </p:blipFill>
        <p:spPr>
          <a:xfrm>
            <a:off x="0" y="1543050"/>
            <a:ext cx="4152900" cy="3771900"/>
          </a:xfrm>
          <a:prstGeom prst="rect">
            <a:avLst/>
          </a:prstGeom>
        </p:spPr>
      </p:pic>
      <p:pic>
        <p:nvPicPr>
          <p:cNvPr id="8" name="图片 7">
            <a:extLst>
              <a:ext uri="{FF2B5EF4-FFF2-40B4-BE49-F238E27FC236}">
                <a16:creationId xmlns:a16="http://schemas.microsoft.com/office/drawing/2014/main" id="{30D50DF7-9B8E-EF44-AE59-8012E87270D7}"/>
              </a:ext>
            </a:extLst>
          </p:cNvPr>
          <p:cNvPicPr>
            <a:picLocks noChangeAspect="1"/>
          </p:cNvPicPr>
          <p:nvPr/>
        </p:nvPicPr>
        <p:blipFill>
          <a:blip r:embed="rId3"/>
          <a:stretch>
            <a:fillRect/>
          </a:stretch>
        </p:blipFill>
        <p:spPr>
          <a:xfrm>
            <a:off x="3944848" y="1294878"/>
            <a:ext cx="5466348" cy="4268244"/>
          </a:xfrm>
          <a:prstGeom prst="rect">
            <a:avLst/>
          </a:prstGeom>
        </p:spPr>
      </p:pic>
    </p:spTree>
    <p:extLst>
      <p:ext uri="{BB962C8B-B14F-4D97-AF65-F5344CB8AC3E}">
        <p14:creationId xmlns:p14="http://schemas.microsoft.com/office/powerpoint/2010/main" val="3945924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zh-CN" altLang="en-US" dirty="0"/>
              <a:t>进程</a:t>
            </a:r>
            <a:r>
              <a:rPr lang="en-US" altLang="zh-CN" dirty="0"/>
              <a:t>—</a:t>
            </a:r>
            <a:r>
              <a:rPr lang="zh-CN" altLang="en-US" dirty="0"/>
              <a:t>定义和特征</a:t>
            </a:r>
          </a:p>
        </p:txBody>
      </p:sp>
      <p:sp>
        <p:nvSpPr>
          <p:cNvPr id="281603" name="Rectangle 3"/>
          <p:cNvSpPr>
            <a:spLocks noGrp="1" noChangeArrowheads="1"/>
          </p:cNvSpPr>
          <p:nvPr>
            <p:ph type="body" idx="1"/>
          </p:nvPr>
        </p:nvSpPr>
        <p:spPr/>
        <p:txBody>
          <a:bodyPr>
            <a:normAutofit fontScale="70000" lnSpcReduction="20000"/>
          </a:bodyPr>
          <a:lstStyle/>
          <a:p>
            <a:r>
              <a:rPr lang="zh-CN" altLang="en-US" dirty="0"/>
              <a:t>动态性</a:t>
            </a:r>
          </a:p>
          <a:p>
            <a:pPr lvl="1"/>
            <a:r>
              <a:rPr lang="zh-CN" altLang="en-US" dirty="0"/>
              <a:t>进程对应程序的执行</a:t>
            </a:r>
          </a:p>
          <a:p>
            <a:pPr lvl="1"/>
            <a:r>
              <a:rPr lang="zh-CN" altLang="en-US" dirty="0"/>
              <a:t>进程是动态产生，动态消亡的</a:t>
            </a:r>
          </a:p>
          <a:p>
            <a:r>
              <a:rPr lang="zh-CN" altLang="en-US" dirty="0"/>
              <a:t>独立性</a:t>
            </a:r>
            <a:endParaRPr lang="en-US" altLang="zh-CN" dirty="0"/>
          </a:p>
          <a:p>
            <a:pPr lvl="1"/>
            <a:r>
              <a:rPr lang="zh-CN" altLang="en-US" dirty="0"/>
              <a:t>各进程的地址空间相互独立，除非采用进程间通信手段</a:t>
            </a:r>
          </a:p>
          <a:p>
            <a:r>
              <a:rPr lang="zh-CN" altLang="en-US" dirty="0"/>
              <a:t>并发性</a:t>
            </a:r>
            <a:endParaRPr lang="en-US" altLang="zh-CN" dirty="0"/>
          </a:p>
          <a:p>
            <a:pPr lvl="1"/>
            <a:r>
              <a:rPr lang="zh-CN" altLang="en-US" dirty="0"/>
              <a:t>任何进程都可以同其他进程一起向前推进</a:t>
            </a:r>
          </a:p>
          <a:p>
            <a:r>
              <a:rPr lang="zh-CN" altLang="en-US" dirty="0"/>
              <a:t>异步性</a:t>
            </a:r>
            <a:endParaRPr lang="en-US" altLang="zh-CN" dirty="0"/>
          </a:p>
          <a:p>
            <a:pPr lvl="1"/>
            <a:r>
              <a:rPr lang="zh-CN" altLang="en-US" dirty="0"/>
              <a:t>每个进程都以其相对独立的不可预知的速度向前推进</a:t>
            </a:r>
          </a:p>
          <a:p>
            <a:r>
              <a:rPr lang="zh-CN" altLang="en-US" dirty="0"/>
              <a:t>结构化</a:t>
            </a:r>
            <a:endParaRPr lang="en-US" altLang="zh-CN" dirty="0"/>
          </a:p>
          <a:p>
            <a:pPr lvl="1"/>
            <a:r>
              <a:rPr lang="zh-CN" altLang="en-US" dirty="0"/>
              <a:t>进程 = 代码段 + 数据段 + </a:t>
            </a:r>
            <a:r>
              <a:rPr lang="en-US" altLang="zh-CN" dirty="0"/>
              <a:t>PCB</a:t>
            </a:r>
          </a:p>
        </p:txBody>
      </p:sp>
      <p:sp>
        <p:nvSpPr>
          <p:cNvPr id="2" name="日期占位符 1"/>
          <p:cNvSpPr>
            <a:spLocks noGrp="1"/>
          </p:cNvSpPr>
          <p:nvPr>
            <p:ph type="dt" sz="half" idx="10"/>
          </p:nvPr>
        </p:nvSpPr>
        <p:spPr/>
        <p:txBody>
          <a:bodyPr/>
          <a:lstStyle/>
          <a:p>
            <a:fld id="{ACAC7DA1-A247-0742-9011-AA86C0298D9E}"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13</a:t>
            </a:fld>
            <a:endParaRPr lang="zh-CN" altLang="en-US"/>
          </a:p>
        </p:txBody>
      </p:sp>
    </p:spTree>
    <p:extLst>
      <p:ext uri="{BB962C8B-B14F-4D97-AF65-F5344CB8AC3E}">
        <p14:creationId xmlns:p14="http://schemas.microsoft.com/office/powerpoint/2010/main" val="3069249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dirty="0"/>
              <a:t>进程与程序的区别 </a:t>
            </a:r>
          </a:p>
        </p:txBody>
      </p:sp>
      <p:sp>
        <p:nvSpPr>
          <p:cNvPr id="282627" name="Rectangle 3"/>
          <p:cNvSpPr>
            <a:spLocks noGrp="1" noChangeArrowheads="1"/>
          </p:cNvSpPr>
          <p:nvPr>
            <p:ph idx="1"/>
          </p:nvPr>
        </p:nvSpPr>
        <p:spPr/>
        <p:txBody>
          <a:bodyPr>
            <a:normAutofit/>
          </a:bodyPr>
          <a:lstStyle/>
          <a:p>
            <a:r>
              <a:rPr lang="zh-CN" altLang="en-US" dirty="0"/>
              <a:t>进程是动态的，程序是静态的：程序是有序代码的集合；通常对应着文件、静态和可以复制。进程是程序的执行。</a:t>
            </a:r>
          </a:p>
          <a:p>
            <a:r>
              <a:rPr lang="zh-CN" altLang="en-US" dirty="0"/>
              <a:t>进程是暂时的，程序是永久的：进程是一个状态变化的过程，程序可长久保存。</a:t>
            </a:r>
          </a:p>
          <a:p>
            <a:r>
              <a:rPr lang="zh-CN" altLang="en-US" dirty="0"/>
              <a:t>进程与程序的组成不同：进程的组成包括程序、数据和</a:t>
            </a:r>
            <a:r>
              <a:rPr lang="en-US" altLang="zh-CN" dirty="0"/>
              <a:t>PCB(</a:t>
            </a:r>
            <a:r>
              <a:rPr lang="zh-CN" altLang="en-US" dirty="0"/>
              <a:t>进程控制块)。</a:t>
            </a:r>
          </a:p>
        </p:txBody>
      </p:sp>
      <p:sp>
        <p:nvSpPr>
          <p:cNvPr id="2" name="日期占位符 1"/>
          <p:cNvSpPr>
            <a:spLocks noGrp="1"/>
          </p:cNvSpPr>
          <p:nvPr>
            <p:ph type="dt" sz="half" idx="10"/>
          </p:nvPr>
        </p:nvSpPr>
        <p:spPr/>
        <p:txBody>
          <a:bodyPr/>
          <a:lstStyle/>
          <a:p>
            <a:fld id="{8DAA4FFF-45A8-444B-839C-BB66E6738E4B}"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14</a:t>
            </a:fld>
            <a:endParaRPr lang="zh-CN" altLang="en-US"/>
          </a:p>
        </p:txBody>
      </p:sp>
    </p:spTree>
    <p:extLst>
      <p:ext uri="{BB962C8B-B14F-4D97-AF65-F5344CB8AC3E}">
        <p14:creationId xmlns:p14="http://schemas.microsoft.com/office/powerpoint/2010/main" val="386836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dirty="0"/>
              <a:t>进程与程序的区别 </a:t>
            </a:r>
          </a:p>
        </p:txBody>
      </p:sp>
      <p:sp>
        <p:nvSpPr>
          <p:cNvPr id="282627" name="Rectangle 3"/>
          <p:cNvSpPr>
            <a:spLocks noGrp="1" noChangeArrowheads="1"/>
          </p:cNvSpPr>
          <p:nvPr>
            <p:ph idx="1"/>
          </p:nvPr>
        </p:nvSpPr>
        <p:spPr/>
        <p:txBody>
          <a:bodyPr>
            <a:normAutofit/>
          </a:bodyPr>
          <a:lstStyle/>
          <a:p>
            <a:r>
              <a:rPr lang="zh-CN" altLang="en-US" dirty="0"/>
              <a:t>进程能真实地描述并发，而程序不能</a:t>
            </a:r>
          </a:p>
          <a:p>
            <a:r>
              <a:rPr lang="zh-CN" altLang="en-US" dirty="0"/>
              <a:t>进程可创建其他进程，而程序不能</a:t>
            </a:r>
          </a:p>
          <a:p>
            <a:r>
              <a:rPr lang="zh-CN" altLang="en-US" dirty="0"/>
              <a:t>同一程序同时运行于若干个数据集合上，它将属于若干个不同的进程</a:t>
            </a:r>
            <a:r>
              <a:rPr lang="zh-CN" altLang="en-US" dirty="0">
                <a:sym typeface="Wingdings"/>
              </a:rPr>
              <a:t></a:t>
            </a:r>
            <a:r>
              <a:rPr lang="zh-CN" altLang="en-US" dirty="0"/>
              <a:t>一个程序可对应多个进程</a:t>
            </a:r>
            <a:endParaRPr lang="en-US" altLang="zh-CN" dirty="0"/>
          </a:p>
          <a:p>
            <a:r>
              <a:rPr lang="zh-CN" altLang="en-US" dirty="0">
                <a:solidFill>
                  <a:schemeClr val="accent2"/>
                </a:solidFill>
              </a:rPr>
              <a:t>进程是资源申请和系统调度的基本单位 </a:t>
            </a:r>
          </a:p>
        </p:txBody>
      </p:sp>
      <p:sp>
        <p:nvSpPr>
          <p:cNvPr id="2" name="日期占位符 1"/>
          <p:cNvSpPr>
            <a:spLocks noGrp="1"/>
          </p:cNvSpPr>
          <p:nvPr>
            <p:ph type="dt" sz="half" idx="10"/>
          </p:nvPr>
        </p:nvSpPr>
        <p:spPr/>
        <p:txBody>
          <a:bodyPr/>
          <a:lstStyle/>
          <a:p>
            <a:fld id="{6CC06A69-D985-5045-81EB-62D10894FBEF}"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15</a:t>
            </a:fld>
            <a:endParaRPr lang="zh-CN" altLang="en-US"/>
          </a:p>
        </p:txBody>
      </p:sp>
    </p:spTree>
    <p:extLst>
      <p:ext uri="{BB962C8B-B14F-4D97-AF65-F5344CB8AC3E}">
        <p14:creationId xmlns:p14="http://schemas.microsoft.com/office/powerpoint/2010/main" val="1020240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其它定义</a:t>
            </a:r>
          </a:p>
        </p:txBody>
      </p:sp>
      <p:sp>
        <p:nvSpPr>
          <p:cNvPr id="3" name="内容占位符 2"/>
          <p:cNvSpPr>
            <a:spLocks noGrp="1"/>
          </p:cNvSpPr>
          <p:nvPr>
            <p:ph idx="1"/>
          </p:nvPr>
        </p:nvSpPr>
        <p:spPr/>
        <p:txBody>
          <a:bodyPr>
            <a:normAutofit/>
          </a:bodyPr>
          <a:lstStyle/>
          <a:p>
            <a:r>
              <a:rPr lang="zh-CN" altLang="en-US" dirty="0"/>
              <a:t>进程是程序的一次执行。</a:t>
            </a:r>
          </a:p>
          <a:p>
            <a:r>
              <a:rPr lang="zh-CN" altLang="en-US" dirty="0"/>
              <a:t>进程是一个程序及其数据在处理机上顺序执行时所发生的活动。</a:t>
            </a:r>
          </a:p>
          <a:p>
            <a:r>
              <a:rPr lang="zh-CN" altLang="en-US" dirty="0"/>
              <a:t>进程是程序在一个数据集合上运行的过程，它是系统进行资源分配和调度的一个独立单位。</a:t>
            </a:r>
          </a:p>
        </p:txBody>
      </p:sp>
      <p:sp>
        <p:nvSpPr>
          <p:cNvPr id="4" name="日期占位符 3"/>
          <p:cNvSpPr>
            <a:spLocks noGrp="1"/>
          </p:cNvSpPr>
          <p:nvPr>
            <p:ph type="dt" sz="half" idx="10"/>
          </p:nvPr>
        </p:nvSpPr>
        <p:spPr/>
        <p:txBody>
          <a:bodyPr/>
          <a:lstStyle/>
          <a:p>
            <a:fld id="{1B203905-D983-1043-A149-672F9F1E70EF}"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16</a:t>
            </a:fld>
            <a:endParaRPr lang="zh-CN" altLang="en-US"/>
          </a:p>
        </p:txBody>
      </p:sp>
    </p:spTree>
    <p:extLst>
      <p:ext uri="{BB962C8B-B14F-4D97-AF65-F5344CB8AC3E}">
        <p14:creationId xmlns:p14="http://schemas.microsoft.com/office/powerpoint/2010/main" val="1776637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问题</a:t>
            </a:r>
            <a:r>
              <a:rPr lang="en-US" altLang="zh-CN"/>
              <a:t>1</a:t>
            </a:r>
            <a:endParaRPr lang="zh-CN" altLang="en-US" dirty="0"/>
          </a:p>
        </p:txBody>
      </p:sp>
      <p:sp>
        <p:nvSpPr>
          <p:cNvPr id="11" name="内容占位符 10"/>
          <p:cNvSpPr>
            <a:spLocks noGrp="1"/>
          </p:cNvSpPr>
          <p:nvPr>
            <p:ph idx="1"/>
          </p:nvPr>
        </p:nvSpPr>
        <p:spPr/>
        <p:txBody>
          <a:bodyPr/>
          <a:lstStyle/>
          <a:p>
            <a:r>
              <a:rPr lang="zh-CN" altLang="en-US" dirty="0"/>
              <a:t>引入进程后带来的挑战（</a:t>
            </a:r>
            <a:r>
              <a:rPr lang="en-US" altLang="zh-CN" dirty="0"/>
              <a:t>challenges</a:t>
            </a:r>
            <a:r>
              <a:rPr lang="zh-CN" altLang="en-US" dirty="0"/>
              <a:t>）？</a:t>
            </a:r>
            <a:endParaRPr lang="en-US" altLang="zh-CN" dirty="0"/>
          </a:p>
          <a:p>
            <a:pPr lvl="1"/>
            <a:r>
              <a:rPr lang="zh-CN" altLang="en-US" dirty="0"/>
              <a:t>空间开销（</a:t>
            </a:r>
            <a:r>
              <a:rPr lang="en-US" altLang="zh-CN" dirty="0"/>
              <a:t>space overhead</a:t>
            </a:r>
            <a:r>
              <a:rPr lang="zh-CN" altLang="en-US" dirty="0"/>
              <a:t>）</a:t>
            </a:r>
            <a:endParaRPr lang="en-US" altLang="zh-CN" dirty="0"/>
          </a:p>
          <a:p>
            <a:pPr lvl="1"/>
            <a:r>
              <a:rPr lang="zh-CN" altLang="en-US" dirty="0"/>
              <a:t>时间开销（</a:t>
            </a:r>
            <a:r>
              <a:rPr lang="en-US" altLang="zh-CN" dirty="0"/>
              <a:t>time overhead</a:t>
            </a:r>
            <a:r>
              <a:rPr lang="zh-CN" altLang="en-US" dirty="0"/>
              <a:t>）</a:t>
            </a:r>
            <a:endParaRPr lang="en-US" altLang="zh-CN" dirty="0"/>
          </a:p>
          <a:p>
            <a:pPr lvl="1"/>
            <a:r>
              <a:rPr lang="zh-CN" altLang="en-US" dirty="0"/>
              <a:t>控制复杂性（</a:t>
            </a:r>
            <a:r>
              <a:rPr lang="en-US" altLang="zh-CN" dirty="0"/>
              <a:t>control</a:t>
            </a:r>
            <a:r>
              <a:rPr lang="zh-CN" altLang="en-US" dirty="0"/>
              <a:t> </a:t>
            </a:r>
            <a:r>
              <a:rPr lang="en-US" altLang="zh-CN" dirty="0"/>
              <a:t>complexity</a:t>
            </a:r>
            <a:r>
              <a:rPr lang="zh-CN" altLang="en-US" dirty="0"/>
              <a:t>）</a:t>
            </a:r>
            <a:endParaRPr lang="en-US" altLang="zh-CN" dirty="0"/>
          </a:p>
          <a:p>
            <a:pPr lvl="1"/>
            <a:r>
              <a:rPr lang="en-US" altLang="zh-CN" dirty="0"/>
              <a:t>……</a:t>
            </a:r>
            <a:endParaRPr lang="zh-CN" altLang="en-US" dirty="0"/>
          </a:p>
        </p:txBody>
      </p:sp>
      <p:sp>
        <p:nvSpPr>
          <p:cNvPr id="4" name="日期占位符 3"/>
          <p:cNvSpPr>
            <a:spLocks noGrp="1"/>
          </p:cNvSpPr>
          <p:nvPr>
            <p:ph type="dt" sz="half" idx="10"/>
          </p:nvPr>
        </p:nvSpPr>
        <p:spPr/>
        <p:txBody>
          <a:bodyPr/>
          <a:lstStyle/>
          <a:p>
            <a:fld id="{764FCE9B-5FA2-D147-9381-59AFAD1881BF}"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pPr/>
              <a:t>17</a:t>
            </a:fld>
            <a:endParaRPr lang="zh-CN" altLang="en-US"/>
          </a:p>
        </p:txBody>
      </p:sp>
    </p:spTree>
    <p:extLst>
      <p:ext uri="{BB962C8B-B14F-4D97-AF65-F5344CB8AC3E}">
        <p14:creationId xmlns:p14="http://schemas.microsoft.com/office/powerpoint/2010/main" val="14279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zh-CN" altLang="en-US" dirty="0"/>
              <a:t>进程－并发示例</a:t>
            </a:r>
            <a:endParaRPr lang="en-US" altLang="zh-CN" dirty="0"/>
          </a:p>
        </p:txBody>
      </p:sp>
      <p:sp>
        <p:nvSpPr>
          <p:cNvPr id="284676" name="Rectangle 4"/>
          <p:cNvSpPr>
            <a:spLocks noGrp="1" noChangeArrowheads="1"/>
          </p:cNvSpPr>
          <p:nvPr>
            <p:ph idx="1"/>
          </p:nvPr>
        </p:nvSpPr>
        <p:spPr/>
        <p:txBody>
          <a:bodyPr/>
          <a:lstStyle/>
          <a:p>
            <a:r>
              <a:rPr lang="zh-CN" altLang="en-US"/>
              <a:t>3个进程并发执行的图示</a:t>
            </a:r>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44133" y="2268177"/>
            <a:ext cx="4634173" cy="4088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rnd">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FAD62FBB-7245-4F41-81DD-D3B270DF3A4A}"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18</a:t>
            </a:fld>
            <a:endParaRPr lang="zh-CN" altLang="en-US"/>
          </a:p>
        </p:txBody>
      </p:sp>
    </p:spTree>
    <p:extLst>
      <p:ext uri="{BB962C8B-B14F-4D97-AF65-F5344CB8AC3E}">
        <p14:creationId xmlns:p14="http://schemas.microsoft.com/office/powerpoint/2010/main" val="2856428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进程的轨迹</a:t>
            </a:r>
          </a:p>
        </p:txBody>
      </p:sp>
      <p:sp>
        <p:nvSpPr>
          <p:cNvPr id="2" name="内容占位符 1"/>
          <p:cNvSpPr>
            <a:spLocks noGrp="1"/>
          </p:cNvSpPr>
          <p:nvPr>
            <p:ph idx="1"/>
          </p:nvPr>
        </p:nvSpPr>
        <p:spPr/>
        <p:txBody>
          <a:bodyPr/>
          <a:lstStyle/>
          <a:p>
            <a:r>
              <a:rPr lang="zh-CN" altLang="en-US"/>
              <a:t>进程的执行指令序列，用于描述单个进程的行为。</a:t>
            </a:r>
            <a:endParaRPr lang="zh-CN" altLang="en-US" dirty="0"/>
          </a:p>
        </p:txBody>
      </p:sp>
      <p:pic>
        <p:nvPicPr>
          <p:cNvPr id="6" name="Picture 3"/>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55042" y="2116120"/>
            <a:ext cx="6503158" cy="41072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rnd">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日期占位符 2"/>
          <p:cNvSpPr>
            <a:spLocks noGrp="1"/>
          </p:cNvSpPr>
          <p:nvPr>
            <p:ph type="dt" sz="half" idx="10"/>
          </p:nvPr>
        </p:nvSpPr>
        <p:spPr/>
        <p:txBody>
          <a:bodyPr/>
          <a:lstStyle/>
          <a:p>
            <a:fld id="{C8F475D4-1CE7-8846-AB7D-FE2304B03C66}"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19</a:t>
            </a:fld>
            <a:endParaRPr lang="zh-CN" altLang="en-US"/>
          </a:p>
        </p:txBody>
      </p:sp>
    </p:spTree>
    <p:extLst>
      <p:ext uri="{BB962C8B-B14F-4D97-AF65-F5344CB8AC3E}">
        <p14:creationId xmlns:p14="http://schemas.microsoft.com/office/powerpoint/2010/main" val="3841919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zh-CN" altLang="en-US" dirty="0"/>
              <a:t>基本概念</a:t>
            </a:r>
          </a:p>
        </p:txBody>
      </p:sp>
      <p:sp>
        <p:nvSpPr>
          <p:cNvPr id="2051" name="Rectangle 3"/>
          <p:cNvSpPr>
            <a:spLocks noGrp="1" noChangeArrowheads="1"/>
          </p:cNvSpPr>
          <p:nvPr>
            <p:ph idx="1"/>
          </p:nvPr>
        </p:nvSpPr>
        <p:spPr/>
        <p:txBody>
          <a:bodyPr>
            <a:normAutofit/>
          </a:bodyPr>
          <a:lstStyle/>
          <a:p>
            <a:r>
              <a:rPr lang="zh-CN" altLang="en-US" dirty="0"/>
              <a:t>程序的顺序执行及特征</a:t>
            </a:r>
          </a:p>
          <a:p>
            <a:pPr lvl="1"/>
            <a:r>
              <a:rPr lang="zh-CN" altLang="en-US" dirty="0"/>
              <a:t>程序执行有固定的时序</a:t>
            </a:r>
          </a:p>
          <a:p>
            <a:pPr lvl="1"/>
            <a:endParaRPr lang="zh-CN" altLang="en-US" dirty="0"/>
          </a:p>
          <a:p>
            <a:pPr lvl="1"/>
            <a:endParaRPr lang="zh-CN" altLang="en-US" dirty="0"/>
          </a:p>
          <a:p>
            <a:pPr lvl="1"/>
            <a:endParaRPr lang="zh-CN" altLang="en-US" dirty="0"/>
          </a:p>
          <a:p>
            <a:pPr lvl="1"/>
            <a:r>
              <a:rPr lang="zh-CN" altLang="en-US" dirty="0"/>
              <a:t>特征：</a:t>
            </a:r>
          </a:p>
          <a:p>
            <a:pPr lvl="2"/>
            <a:r>
              <a:rPr lang="zh-CN" altLang="en-US" dirty="0"/>
              <a:t>顺序性、封闭性、</a:t>
            </a:r>
            <a:r>
              <a:rPr lang="zh-CN" altLang="en-US" dirty="0">
                <a:solidFill>
                  <a:schemeClr val="accent2"/>
                </a:solidFill>
              </a:rPr>
              <a:t>可再现性</a:t>
            </a:r>
          </a:p>
        </p:txBody>
      </p:sp>
      <p:sp>
        <p:nvSpPr>
          <p:cNvPr id="2054" name="Oval 6"/>
          <p:cNvSpPr>
            <a:spLocks noChangeArrowheads="1"/>
          </p:cNvSpPr>
          <p:nvPr/>
        </p:nvSpPr>
        <p:spPr bwMode="auto">
          <a:xfrm>
            <a:off x="1331913" y="3589730"/>
            <a:ext cx="503237"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I1</a:t>
            </a:r>
          </a:p>
        </p:txBody>
      </p:sp>
      <p:sp>
        <p:nvSpPr>
          <p:cNvPr id="2056" name="Oval 8"/>
          <p:cNvSpPr>
            <a:spLocks noChangeArrowheads="1"/>
          </p:cNvSpPr>
          <p:nvPr/>
        </p:nvSpPr>
        <p:spPr bwMode="auto">
          <a:xfrm>
            <a:off x="2555875" y="3589730"/>
            <a:ext cx="503238"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I2</a:t>
            </a:r>
          </a:p>
        </p:txBody>
      </p:sp>
      <p:sp>
        <p:nvSpPr>
          <p:cNvPr id="2057" name="Oval 9"/>
          <p:cNvSpPr>
            <a:spLocks noChangeArrowheads="1"/>
          </p:cNvSpPr>
          <p:nvPr/>
        </p:nvSpPr>
        <p:spPr bwMode="auto">
          <a:xfrm>
            <a:off x="3708400" y="3589730"/>
            <a:ext cx="503238"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P1</a:t>
            </a:r>
          </a:p>
        </p:txBody>
      </p:sp>
      <p:sp>
        <p:nvSpPr>
          <p:cNvPr id="2058" name="Oval 10"/>
          <p:cNvSpPr>
            <a:spLocks noChangeArrowheads="1"/>
          </p:cNvSpPr>
          <p:nvPr/>
        </p:nvSpPr>
        <p:spPr bwMode="auto">
          <a:xfrm>
            <a:off x="4859338" y="3589730"/>
            <a:ext cx="503237"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P2</a:t>
            </a:r>
          </a:p>
        </p:txBody>
      </p:sp>
      <p:sp>
        <p:nvSpPr>
          <p:cNvPr id="2059" name="Oval 11"/>
          <p:cNvSpPr>
            <a:spLocks noChangeArrowheads="1"/>
          </p:cNvSpPr>
          <p:nvPr/>
        </p:nvSpPr>
        <p:spPr bwMode="auto">
          <a:xfrm>
            <a:off x="5940425" y="3589730"/>
            <a:ext cx="503238"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C1</a:t>
            </a:r>
          </a:p>
        </p:txBody>
      </p:sp>
      <p:sp>
        <p:nvSpPr>
          <p:cNvPr id="2060" name="Oval 12"/>
          <p:cNvSpPr>
            <a:spLocks noChangeArrowheads="1"/>
          </p:cNvSpPr>
          <p:nvPr/>
        </p:nvSpPr>
        <p:spPr bwMode="auto">
          <a:xfrm>
            <a:off x="7092950" y="3589730"/>
            <a:ext cx="503238"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C2</a:t>
            </a:r>
          </a:p>
        </p:txBody>
      </p:sp>
      <p:sp>
        <p:nvSpPr>
          <p:cNvPr id="2061" name="Line 13"/>
          <p:cNvSpPr>
            <a:spLocks noChangeShapeType="1"/>
          </p:cNvSpPr>
          <p:nvPr/>
        </p:nvSpPr>
        <p:spPr bwMode="auto">
          <a:xfrm>
            <a:off x="1835150" y="3805630"/>
            <a:ext cx="7207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062" name="Line 14"/>
          <p:cNvSpPr>
            <a:spLocks noChangeShapeType="1"/>
          </p:cNvSpPr>
          <p:nvPr/>
        </p:nvSpPr>
        <p:spPr bwMode="auto">
          <a:xfrm>
            <a:off x="3059113" y="3805630"/>
            <a:ext cx="57626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063" name="Line 15"/>
          <p:cNvSpPr>
            <a:spLocks noChangeShapeType="1"/>
          </p:cNvSpPr>
          <p:nvPr/>
        </p:nvSpPr>
        <p:spPr bwMode="auto">
          <a:xfrm>
            <a:off x="4211638" y="3805630"/>
            <a:ext cx="6477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064" name="Line 16"/>
          <p:cNvSpPr>
            <a:spLocks noChangeShapeType="1"/>
          </p:cNvSpPr>
          <p:nvPr/>
        </p:nvSpPr>
        <p:spPr bwMode="auto">
          <a:xfrm>
            <a:off x="5364163" y="3805630"/>
            <a:ext cx="57626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065" name="Line 17"/>
          <p:cNvSpPr>
            <a:spLocks noChangeShapeType="1"/>
          </p:cNvSpPr>
          <p:nvPr/>
        </p:nvSpPr>
        <p:spPr bwMode="auto">
          <a:xfrm>
            <a:off x="6443663" y="3805630"/>
            <a:ext cx="64928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6D0FCF45-3D64-B34C-87B1-593A231EFA69}"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a:t>
            </a:fld>
            <a:endParaRPr lang="zh-CN" altLang="en-US"/>
          </a:p>
        </p:txBody>
      </p:sp>
    </p:spTree>
    <p:extLst>
      <p:ext uri="{BB962C8B-B14F-4D97-AF65-F5344CB8AC3E}">
        <p14:creationId xmlns:p14="http://schemas.microsoft.com/office/powerpoint/2010/main" val="2480710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xfrm>
            <a:off x="0" y="882555"/>
            <a:ext cx="2667000" cy="2895600"/>
          </a:xfrm>
        </p:spPr>
        <p:txBody>
          <a:bodyPr/>
          <a:lstStyle/>
          <a:p>
            <a:r>
              <a:rPr lang="zh-CN" altLang="en-US" sz="2800" b="0" dirty="0">
                <a:solidFill>
                  <a:schemeClr val="tx1"/>
                </a:solidFill>
                <a:effectLst/>
                <a:latin typeface="+mn-ea"/>
                <a:ea typeface="+mn-ea"/>
              </a:rPr>
              <a:t>3进程</a:t>
            </a:r>
            <a:r>
              <a:rPr lang="zh-CN" altLang="en-US" sz="2800" b="0" dirty="0">
                <a:solidFill>
                  <a:schemeClr val="accent2"/>
                </a:solidFill>
                <a:effectLst/>
                <a:latin typeface="+mn-ea"/>
                <a:ea typeface="+mn-ea"/>
              </a:rPr>
              <a:t>并发执行</a:t>
            </a:r>
            <a:r>
              <a:rPr lang="zh-CN" altLang="en-US" sz="2800" b="0" dirty="0">
                <a:solidFill>
                  <a:schemeClr val="tx1"/>
                </a:solidFill>
                <a:effectLst/>
                <a:latin typeface="+mn-ea"/>
                <a:ea typeface="+mn-ea"/>
              </a:rPr>
              <a:t>的轨迹：理解处理器的行为，如何在三个进程间交替执行</a:t>
            </a:r>
          </a:p>
        </p:txBody>
      </p:sp>
      <p:pic>
        <p:nvPicPr>
          <p:cNvPr id="286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0" y="27140"/>
            <a:ext cx="6350000" cy="670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rnd">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86724" name="Text Box 4"/>
          <p:cNvSpPr txBox="1">
            <a:spLocks noChangeArrowheads="1"/>
          </p:cNvSpPr>
          <p:nvPr/>
        </p:nvSpPr>
        <p:spPr bwMode="auto">
          <a:xfrm>
            <a:off x="0" y="3944393"/>
            <a:ext cx="26670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l">
              <a:spcBef>
                <a:spcPct val="50000"/>
              </a:spcBef>
            </a:pPr>
            <a:r>
              <a:rPr lang="zh-CN" altLang="en-US" sz="2800" dirty="0">
                <a:solidFill>
                  <a:schemeClr val="tx2"/>
                </a:solidFill>
                <a:latin typeface="+mn-ea"/>
              </a:rPr>
              <a:t>规定：每个进程仅允许最多连续执行6个指令周期，之后被中断(避免独占）</a:t>
            </a:r>
            <a:endParaRPr lang="en-US" altLang="zh-CN" sz="2800" dirty="0">
              <a:solidFill>
                <a:schemeClr val="tx2"/>
              </a:solidFill>
              <a:latin typeface="+mn-ea"/>
            </a:endParaRPr>
          </a:p>
        </p:txBody>
      </p:sp>
      <p:sp>
        <p:nvSpPr>
          <p:cNvPr id="286726" name="AutoShape 6"/>
          <p:cNvSpPr>
            <a:spLocks noChangeArrowheads="1"/>
          </p:cNvSpPr>
          <p:nvPr/>
        </p:nvSpPr>
        <p:spPr bwMode="auto">
          <a:xfrm>
            <a:off x="4572000" y="6096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A</a:t>
            </a:r>
          </a:p>
        </p:txBody>
      </p:sp>
      <p:sp>
        <p:nvSpPr>
          <p:cNvPr id="286727" name="AutoShape 7"/>
          <p:cNvSpPr>
            <a:spLocks noChangeArrowheads="1"/>
          </p:cNvSpPr>
          <p:nvPr/>
        </p:nvSpPr>
        <p:spPr bwMode="auto">
          <a:xfrm>
            <a:off x="4800600" y="33528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B</a:t>
            </a:r>
          </a:p>
        </p:txBody>
      </p:sp>
      <p:sp>
        <p:nvSpPr>
          <p:cNvPr id="286728" name="AutoShape 8"/>
          <p:cNvSpPr>
            <a:spLocks noChangeArrowheads="1"/>
          </p:cNvSpPr>
          <p:nvPr/>
        </p:nvSpPr>
        <p:spPr bwMode="auto">
          <a:xfrm>
            <a:off x="4648200" y="59436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C</a:t>
            </a:r>
          </a:p>
        </p:txBody>
      </p:sp>
      <p:sp>
        <p:nvSpPr>
          <p:cNvPr id="286729" name="AutoShape 9"/>
          <p:cNvSpPr>
            <a:spLocks noChangeArrowheads="1"/>
          </p:cNvSpPr>
          <p:nvPr/>
        </p:nvSpPr>
        <p:spPr bwMode="auto">
          <a:xfrm>
            <a:off x="4800600" y="2362200"/>
            <a:ext cx="990600" cy="457200"/>
          </a:xfrm>
          <a:prstGeom prst="leftArrow">
            <a:avLst>
              <a:gd name="adj1" fmla="val 50000"/>
              <a:gd name="adj2" fmla="val 541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dirty="0">
                <a:solidFill>
                  <a:schemeClr val="accent1"/>
                </a:solidFill>
                <a:ea typeface="宋体" pitchFamily="2" charset="-122"/>
              </a:rPr>
              <a:t>dispatcher</a:t>
            </a:r>
          </a:p>
        </p:txBody>
      </p:sp>
      <p:sp>
        <p:nvSpPr>
          <p:cNvPr id="286730" name="AutoShape 10"/>
          <p:cNvSpPr>
            <a:spLocks noChangeArrowheads="1"/>
          </p:cNvSpPr>
          <p:nvPr/>
        </p:nvSpPr>
        <p:spPr bwMode="auto">
          <a:xfrm>
            <a:off x="8153400" y="1371600"/>
            <a:ext cx="990600" cy="457200"/>
          </a:xfrm>
          <a:prstGeom prst="leftArrow">
            <a:avLst>
              <a:gd name="adj1" fmla="val 50000"/>
              <a:gd name="adj2" fmla="val 541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dispatcher</a:t>
            </a:r>
          </a:p>
        </p:txBody>
      </p:sp>
      <p:sp>
        <p:nvSpPr>
          <p:cNvPr id="286731" name="AutoShape 11"/>
          <p:cNvSpPr>
            <a:spLocks noChangeArrowheads="1"/>
          </p:cNvSpPr>
          <p:nvPr/>
        </p:nvSpPr>
        <p:spPr bwMode="auto">
          <a:xfrm>
            <a:off x="8153400" y="4343400"/>
            <a:ext cx="990600" cy="457200"/>
          </a:xfrm>
          <a:prstGeom prst="leftArrow">
            <a:avLst>
              <a:gd name="adj1" fmla="val 50000"/>
              <a:gd name="adj2" fmla="val 541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dispatcher</a:t>
            </a:r>
          </a:p>
        </p:txBody>
      </p:sp>
      <p:sp>
        <p:nvSpPr>
          <p:cNvPr id="286732" name="AutoShape 12"/>
          <p:cNvSpPr>
            <a:spLocks noChangeArrowheads="1"/>
          </p:cNvSpPr>
          <p:nvPr/>
        </p:nvSpPr>
        <p:spPr bwMode="auto">
          <a:xfrm>
            <a:off x="8153400" y="25908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A</a:t>
            </a:r>
          </a:p>
        </p:txBody>
      </p:sp>
      <p:sp>
        <p:nvSpPr>
          <p:cNvPr id="286733" name="AutoShape 13"/>
          <p:cNvSpPr>
            <a:spLocks noChangeArrowheads="1"/>
          </p:cNvSpPr>
          <p:nvPr/>
        </p:nvSpPr>
        <p:spPr bwMode="auto">
          <a:xfrm>
            <a:off x="8153400" y="57912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C</a:t>
            </a:r>
          </a:p>
        </p:txBody>
      </p:sp>
      <p:sp>
        <p:nvSpPr>
          <p:cNvPr id="286734" name="Text Box 14"/>
          <p:cNvSpPr txBox="1">
            <a:spLocks noChangeArrowheads="1"/>
          </p:cNvSpPr>
          <p:nvPr/>
        </p:nvSpPr>
        <p:spPr bwMode="auto">
          <a:xfrm>
            <a:off x="5410200" y="4191000"/>
            <a:ext cx="9906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zh-CN" sz="1600">
                <a:solidFill>
                  <a:schemeClr val="accent2"/>
                </a:solidFill>
                <a:ea typeface="宋体" pitchFamily="2" charset="-122"/>
              </a:rPr>
              <a:t>I/O</a:t>
            </a:r>
            <a:r>
              <a:rPr lang="zh-CN" altLang="en-US" sz="1600">
                <a:solidFill>
                  <a:schemeClr val="accent2"/>
                </a:solidFill>
                <a:ea typeface="宋体" pitchFamily="2" charset="-122"/>
              </a:rPr>
              <a:t>请求</a:t>
            </a:r>
          </a:p>
        </p:txBody>
      </p:sp>
      <p:sp>
        <p:nvSpPr>
          <p:cNvPr id="2" name="日期占位符 1"/>
          <p:cNvSpPr>
            <a:spLocks noGrp="1"/>
          </p:cNvSpPr>
          <p:nvPr>
            <p:ph type="dt" sz="half" idx="10"/>
          </p:nvPr>
        </p:nvSpPr>
        <p:spPr/>
        <p:txBody>
          <a:bodyPr/>
          <a:lstStyle/>
          <a:p>
            <a:fld id="{05B44F13-52F5-484E-B5D8-7975DF12D6DD}"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20</a:t>
            </a:fld>
            <a:endParaRPr lang="zh-CN" altLang="en-US"/>
          </a:p>
        </p:txBody>
      </p:sp>
    </p:spTree>
    <p:extLst>
      <p:ext uri="{BB962C8B-B14F-4D97-AF65-F5344CB8AC3E}">
        <p14:creationId xmlns:p14="http://schemas.microsoft.com/office/powerpoint/2010/main" val="81407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进程的特征和状态</a:t>
            </a:r>
          </a:p>
        </p:txBody>
      </p:sp>
      <p:sp>
        <p:nvSpPr>
          <p:cNvPr id="3" name="内容占位符 2"/>
          <p:cNvSpPr>
            <a:spLocks noGrp="1"/>
          </p:cNvSpPr>
          <p:nvPr>
            <p:ph idx="1"/>
          </p:nvPr>
        </p:nvSpPr>
        <p:spPr/>
        <p:txBody>
          <a:bodyPr>
            <a:normAutofit fontScale="92500" lnSpcReduction="20000"/>
          </a:bodyPr>
          <a:lstStyle/>
          <a:p>
            <a:r>
              <a:rPr lang="zh-CN" altLang="en-US" dirty="0"/>
              <a:t>进程的三种基本状态</a:t>
            </a:r>
          </a:p>
          <a:p>
            <a:pPr lvl="1"/>
            <a:r>
              <a:rPr lang="zh-CN" altLang="en-US" dirty="0"/>
              <a:t>就绪态（</a:t>
            </a:r>
            <a:r>
              <a:rPr lang="en-US" altLang="zh-CN" dirty="0"/>
              <a:t>Ready</a:t>
            </a:r>
            <a:r>
              <a:rPr lang="zh-CN" altLang="en-US" dirty="0"/>
              <a:t>） ：一个进程已经具备运行条件，但由于无</a:t>
            </a:r>
            <a:r>
              <a:rPr lang="en-US" altLang="zh-CN" dirty="0"/>
              <a:t>CPU</a:t>
            </a:r>
            <a:r>
              <a:rPr lang="zh-CN" altLang="en-US" dirty="0"/>
              <a:t>暂时不能运行的状态，当调度给其</a:t>
            </a:r>
            <a:r>
              <a:rPr lang="en-US" altLang="zh-CN" dirty="0"/>
              <a:t>CPU</a:t>
            </a:r>
            <a:r>
              <a:rPr lang="zh-CN" altLang="en-US" dirty="0"/>
              <a:t>时，立即可以运行。位于“就绪队列”中</a:t>
            </a:r>
          </a:p>
          <a:p>
            <a:pPr lvl="1"/>
            <a:r>
              <a:rPr lang="zh-CN" altLang="en-US" dirty="0"/>
              <a:t>执行态（</a:t>
            </a:r>
            <a:r>
              <a:rPr lang="en-US" altLang="zh-CN" dirty="0"/>
              <a:t>Running</a:t>
            </a:r>
            <a:r>
              <a:rPr lang="zh-CN" altLang="en-US" dirty="0"/>
              <a:t>） ：进程占有了包括</a:t>
            </a:r>
            <a:r>
              <a:rPr lang="en-US" altLang="zh-CN" dirty="0"/>
              <a:t>CPU</a:t>
            </a:r>
            <a:r>
              <a:rPr lang="zh-CN" altLang="en-US" dirty="0"/>
              <a:t>在内的全部资源，并在</a:t>
            </a:r>
            <a:r>
              <a:rPr lang="en-US" altLang="zh-CN" dirty="0"/>
              <a:t>CPU</a:t>
            </a:r>
            <a:r>
              <a:rPr lang="zh-CN" altLang="en-US" dirty="0"/>
              <a:t>上运行</a:t>
            </a:r>
          </a:p>
          <a:p>
            <a:pPr lvl="1"/>
            <a:r>
              <a:rPr lang="zh-CN" altLang="en-US" dirty="0"/>
              <a:t>等待态（阻塞态</a:t>
            </a:r>
            <a:r>
              <a:rPr lang="zh-CN" altLang="zh-CN" dirty="0"/>
              <a:t>，</a:t>
            </a:r>
            <a:r>
              <a:rPr lang="en-US" altLang="zh-CN" dirty="0"/>
              <a:t>Waiting/Blocked</a:t>
            </a:r>
            <a:r>
              <a:rPr lang="zh-CN" altLang="en-US" dirty="0"/>
              <a:t>）：进程因等待某种事件的发生而暂时不能运行的状态（即使</a:t>
            </a:r>
            <a:r>
              <a:rPr lang="en-US" altLang="zh-CN" dirty="0"/>
              <a:t>CPU</a:t>
            </a:r>
            <a:r>
              <a:rPr lang="zh-CN" altLang="en-US" dirty="0"/>
              <a:t>空闲，该进程也不可运行）。位于“等待队列”中</a:t>
            </a:r>
          </a:p>
          <a:p>
            <a:endParaRPr lang="zh-CN" altLang="en-US" dirty="0"/>
          </a:p>
        </p:txBody>
      </p:sp>
      <p:sp>
        <p:nvSpPr>
          <p:cNvPr id="4" name="日期占位符 3"/>
          <p:cNvSpPr>
            <a:spLocks noGrp="1"/>
          </p:cNvSpPr>
          <p:nvPr>
            <p:ph type="dt" sz="half" idx="10"/>
          </p:nvPr>
        </p:nvSpPr>
        <p:spPr/>
        <p:txBody>
          <a:bodyPr/>
          <a:lstStyle/>
          <a:p>
            <a:fld id="{57622A4E-2F0D-B54F-B913-DC294F02E6CA}"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21</a:t>
            </a:fld>
            <a:endParaRPr lang="zh-CN" altLang="en-US"/>
          </a:p>
        </p:txBody>
      </p:sp>
    </p:spTree>
    <p:extLst>
      <p:ext uri="{BB962C8B-B14F-4D97-AF65-F5344CB8AC3E}">
        <p14:creationId xmlns:p14="http://schemas.microsoft.com/office/powerpoint/2010/main" val="184211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zh-CN" altLang="en-US" dirty="0"/>
              <a:t>三状态</a:t>
            </a:r>
            <a:endParaRPr lang="en-US" altLang="zh-CN" dirty="0"/>
          </a:p>
        </p:txBody>
      </p:sp>
      <p:sp>
        <p:nvSpPr>
          <p:cNvPr id="512005" name="Oval 5"/>
          <p:cNvSpPr>
            <a:spLocks noChangeArrowheads="1"/>
          </p:cNvSpPr>
          <p:nvPr/>
        </p:nvSpPr>
        <p:spPr bwMode="auto">
          <a:xfrm>
            <a:off x="3886994" y="1914525"/>
            <a:ext cx="1296987" cy="792163"/>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就绪</a:t>
            </a:r>
          </a:p>
        </p:txBody>
      </p:sp>
      <p:sp>
        <p:nvSpPr>
          <p:cNvPr id="512007" name="Oval 7"/>
          <p:cNvSpPr>
            <a:spLocks noChangeArrowheads="1"/>
          </p:cNvSpPr>
          <p:nvPr/>
        </p:nvSpPr>
        <p:spPr bwMode="auto">
          <a:xfrm>
            <a:off x="2158206" y="4002088"/>
            <a:ext cx="1152525"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阻塞</a:t>
            </a:r>
          </a:p>
        </p:txBody>
      </p:sp>
      <p:sp>
        <p:nvSpPr>
          <p:cNvPr id="512008" name="Oval 8"/>
          <p:cNvSpPr>
            <a:spLocks noChangeArrowheads="1"/>
          </p:cNvSpPr>
          <p:nvPr/>
        </p:nvSpPr>
        <p:spPr bwMode="auto">
          <a:xfrm>
            <a:off x="5255419" y="4002088"/>
            <a:ext cx="1223962"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执行</a:t>
            </a:r>
          </a:p>
        </p:txBody>
      </p:sp>
      <p:sp>
        <p:nvSpPr>
          <p:cNvPr id="512013" name="Freeform 13"/>
          <p:cNvSpPr>
            <a:spLocks/>
          </p:cNvSpPr>
          <p:nvPr/>
        </p:nvSpPr>
        <p:spPr bwMode="auto">
          <a:xfrm>
            <a:off x="2950369" y="2633663"/>
            <a:ext cx="1081087" cy="1368425"/>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4" name="Freeform 14"/>
          <p:cNvSpPr>
            <a:spLocks/>
          </p:cNvSpPr>
          <p:nvPr/>
        </p:nvSpPr>
        <p:spPr bwMode="auto">
          <a:xfrm>
            <a:off x="3239294" y="4506913"/>
            <a:ext cx="2016125" cy="300037"/>
          </a:xfrm>
          <a:custGeom>
            <a:avLst/>
            <a:gdLst>
              <a:gd name="T0" fmla="*/ 1270 w 1270"/>
              <a:gd name="T1" fmla="*/ 0 h 189"/>
              <a:gd name="T2" fmla="*/ 726 w 1270"/>
              <a:gd name="T3" fmla="*/ 181 h 189"/>
              <a:gd name="T4" fmla="*/ 0 w 1270"/>
              <a:gd name="T5" fmla="*/ 45 h 189"/>
            </a:gdLst>
            <a:ahLst/>
            <a:cxnLst>
              <a:cxn ang="0">
                <a:pos x="T0" y="T1"/>
              </a:cxn>
              <a:cxn ang="0">
                <a:pos x="T2" y="T3"/>
              </a:cxn>
              <a:cxn ang="0">
                <a:pos x="T4" y="T5"/>
              </a:cxn>
            </a:cxnLst>
            <a:rect l="0" t="0" r="r" b="b"/>
            <a:pathLst>
              <a:path w="1270" h="189">
                <a:moveTo>
                  <a:pt x="1270" y="0"/>
                </a:moveTo>
                <a:cubicBezTo>
                  <a:pt x="1104" y="86"/>
                  <a:pt x="938" y="173"/>
                  <a:pt x="726" y="181"/>
                </a:cubicBezTo>
                <a:cubicBezTo>
                  <a:pt x="514" y="189"/>
                  <a:pt x="121" y="68"/>
                  <a:pt x="0" y="45"/>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7" name="Freeform 17"/>
          <p:cNvSpPr>
            <a:spLocks/>
          </p:cNvSpPr>
          <p:nvPr/>
        </p:nvSpPr>
        <p:spPr bwMode="auto">
          <a:xfrm>
            <a:off x="4607719" y="2706688"/>
            <a:ext cx="792162" cy="1366837"/>
          </a:xfrm>
          <a:custGeom>
            <a:avLst/>
            <a:gdLst>
              <a:gd name="T0" fmla="*/ 0 w 499"/>
              <a:gd name="T1" fmla="*/ 0 h 861"/>
              <a:gd name="T2" fmla="*/ 90 w 499"/>
              <a:gd name="T3" fmla="*/ 589 h 861"/>
              <a:gd name="T4" fmla="*/ 499 w 499"/>
              <a:gd name="T5" fmla="*/ 861 h 861"/>
            </a:gdLst>
            <a:ahLst/>
            <a:cxnLst>
              <a:cxn ang="0">
                <a:pos x="T0" y="T1"/>
              </a:cxn>
              <a:cxn ang="0">
                <a:pos x="T2" y="T3"/>
              </a:cxn>
              <a:cxn ang="0">
                <a:pos x="T4" y="T5"/>
              </a:cxn>
            </a:cxnLst>
            <a:rect l="0" t="0" r="r" b="b"/>
            <a:pathLst>
              <a:path w="499" h="861">
                <a:moveTo>
                  <a:pt x="0" y="0"/>
                </a:moveTo>
                <a:cubicBezTo>
                  <a:pt x="3" y="222"/>
                  <a:pt x="7" y="445"/>
                  <a:pt x="90" y="589"/>
                </a:cubicBezTo>
                <a:cubicBezTo>
                  <a:pt x="173" y="733"/>
                  <a:pt x="431" y="816"/>
                  <a:pt x="499" y="861"/>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8" name="Freeform 18"/>
          <p:cNvSpPr>
            <a:spLocks/>
          </p:cNvSpPr>
          <p:nvPr/>
        </p:nvSpPr>
        <p:spPr bwMode="auto">
          <a:xfrm>
            <a:off x="5039519" y="2417763"/>
            <a:ext cx="923925" cy="1584325"/>
          </a:xfrm>
          <a:custGeom>
            <a:avLst/>
            <a:gdLst>
              <a:gd name="T0" fmla="*/ 499 w 582"/>
              <a:gd name="T1" fmla="*/ 998 h 998"/>
              <a:gd name="T2" fmla="*/ 499 w 582"/>
              <a:gd name="T3" fmla="*/ 408 h 998"/>
              <a:gd name="T4" fmla="*/ 0 w 582"/>
              <a:gd name="T5" fmla="*/ 0 h 998"/>
            </a:gdLst>
            <a:ahLst/>
            <a:cxnLst>
              <a:cxn ang="0">
                <a:pos x="T0" y="T1"/>
              </a:cxn>
              <a:cxn ang="0">
                <a:pos x="T2" y="T3"/>
              </a:cxn>
              <a:cxn ang="0">
                <a:pos x="T4" y="T5"/>
              </a:cxn>
            </a:cxnLst>
            <a:rect l="0" t="0" r="r" b="b"/>
            <a:pathLst>
              <a:path w="582" h="998">
                <a:moveTo>
                  <a:pt x="499" y="998"/>
                </a:moveTo>
                <a:cubicBezTo>
                  <a:pt x="540" y="786"/>
                  <a:pt x="582" y="574"/>
                  <a:pt x="499" y="408"/>
                </a:cubicBezTo>
                <a:cubicBezTo>
                  <a:pt x="416" y="242"/>
                  <a:pt x="83" y="68"/>
                  <a:pt x="0"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9" name="Text Box 19"/>
          <p:cNvSpPr txBox="1">
            <a:spLocks noChangeArrowheads="1"/>
          </p:cNvSpPr>
          <p:nvPr/>
        </p:nvSpPr>
        <p:spPr bwMode="auto">
          <a:xfrm>
            <a:off x="5666581" y="2470150"/>
            <a:ext cx="13890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a:latin typeface="+mn-ea"/>
              </a:rPr>
              <a:t>时间片完</a:t>
            </a:r>
          </a:p>
        </p:txBody>
      </p:sp>
      <p:sp>
        <p:nvSpPr>
          <p:cNvPr id="512020" name="Text Box 20"/>
          <p:cNvSpPr txBox="1">
            <a:spLocks noChangeArrowheads="1"/>
          </p:cNvSpPr>
          <p:nvPr/>
        </p:nvSpPr>
        <p:spPr bwMode="auto">
          <a:xfrm>
            <a:off x="3640931" y="3444567"/>
            <a:ext cx="12969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进程调度</a:t>
            </a:r>
          </a:p>
        </p:txBody>
      </p:sp>
      <p:sp>
        <p:nvSpPr>
          <p:cNvPr id="512021" name="Text Box 21"/>
          <p:cNvSpPr txBox="1">
            <a:spLocks noChangeArrowheads="1"/>
          </p:cNvSpPr>
          <p:nvPr/>
        </p:nvSpPr>
        <p:spPr bwMode="auto">
          <a:xfrm>
            <a:off x="3815556" y="4371975"/>
            <a:ext cx="1295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a:latin typeface="+mn-ea"/>
              </a:rPr>
              <a:t>I/O</a:t>
            </a:r>
            <a:r>
              <a:rPr lang="zh-CN" altLang="en-US" sz="2000">
                <a:latin typeface="+mn-ea"/>
              </a:rPr>
              <a:t>请求</a:t>
            </a:r>
          </a:p>
        </p:txBody>
      </p:sp>
      <p:sp>
        <p:nvSpPr>
          <p:cNvPr id="512022" name="Text Box 22"/>
          <p:cNvSpPr txBox="1">
            <a:spLocks noChangeArrowheads="1"/>
          </p:cNvSpPr>
          <p:nvPr/>
        </p:nvSpPr>
        <p:spPr bwMode="auto">
          <a:xfrm>
            <a:off x="2040898" y="3047692"/>
            <a:ext cx="12239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a:latin typeface="+mn-ea"/>
              </a:rPr>
              <a:t>I/O</a:t>
            </a:r>
            <a:r>
              <a:rPr lang="zh-CN" altLang="en-US" sz="2000" dirty="0">
                <a:latin typeface="+mn-ea"/>
              </a:rPr>
              <a:t>完成</a:t>
            </a:r>
          </a:p>
        </p:txBody>
      </p:sp>
      <p:sp>
        <p:nvSpPr>
          <p:cNvPr id="2" name="日期占位符 1"/>
          <p:cNvSpPr>
            <a:spLocks noGrp="1"/>
          </p:cNvSpPr>
          <p:nvPr>
            <p:ph type="dt" sz="half" idx="10"/>
          </p:nvPr>
        </p:nvSpPr>
        <p:spPr/>
        <p:txBody>
          <a:bodyPr/>
          <a:lstStyle/>
          <a:p>
            <a:fld id="{D8827647-9BBC-D54A-BC25-6F0C9884BBA0}"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22</a:t>
            </a:fld>
            <a:endParaRPr lang="zh-CN" altLang="en-US"/>
          </a:p>
        </p:txBody>
      </p:sp>
    </p:spTree>
    <p:extLst>
      <p:ext uri="{BB962C8B-B14F-4D97-AF65-F5344CB8AC3E}">
        <p14:creationId xmlns:p14="http://schemas.microsoft.com/office/powerpoint/2010/main" val="3910638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五状态</a:t>
            </a:r>
          </a:p>
        </p:txBody>
      </p:sp>
      <p:sp>
        <p:nvSpPr>
          <p:cNvPr id="7" name="内容占位符 6"/>
          <p:cNvSpPr>
            <a:spLocks noGrp="1"/>
          </p:cNvSpPr>
          <p:nvPr>
            <p:ph idx="1"/>
          </p:nvPr>
        </p:nvSpPr>
        <p:spPr/>
        <p:txBody>
          <a:bodyPr>
            <a:normAutofit fontScale="92500" lnSpcReduction="20000"/>
          </a:bodyPr>
          <a:lstStyle/>
          <a:p>
            <a:r>
              <a:rPr lang="zh-CN" altLang="en-US" dirty="0"/>
              <a:t>新建状态</a:t>
            </a:r>
          </a:p>
          <a:p>
            <a:pPr lvl="1"/>
            <a:r>
              <a:rPr lang="en-US" altLang="zh-CN" dirty="0"/>
              <a:t>OS</a:t>
            </a:r>
            <a:r>
              <a:rPr lang="zh-CN" altLang="en-US" dirty="0"/>
              <a:t>已完成为创建一进程所必要的工作</a:t>
            </a:r>
          </a:p>
          <a:p>
            <a:pPr lvl="2"/>
            <a:r>
              <a:rPr lang="zh-CN" altLang="en-US" dirty="0"/>
              <a:t>已构造了进程标识符；已创建了管理进程所需的表格</a:t>
            </a:r>
          </a:p>
          <a:p>
            <a:pPr lvl="1"/>
            <a:r>
              <a:rPr lang="zh-CN" altLang="en-US" dirty="0"/>
              <a:t>但还没有允许执行该进程</a:t>
            </a:r>
            <a:endParaRPr lang="en-US" altLang="zh-CN" dirty="0"/>
          </a:p>
          <a:p>
            <a:pPr lvl="2"/>
            <a:r>
              <a:rPr lang="en-US" altLang="zh-CN" dirty="0"/>
              <a:t>OS</a:t>
            </a:r>
            <a:r>
              <a:rPr lang="zh-CN" altLang="en-US" dirty="0"/>
              <a:t>所需的关于该进程的信息保存在主存的进程表中，但进程自身还未进入主存，也没有为与这个程序相关的数据分配空间，程序保留在辅存中。</a:t>
            </a:r>
          </a:p>
          <a:p>
            <a:r>
              <a:rPr lang="zh-CN" altLang="en-US" dirty="0"/>
              <a:t>退出状态</a:t>
            </a:r>
          </a:p>
          <a:p>
            <a:pPr lvl="1"/>
            <a:r>
              <a:rPr lang="zh-CN" altLang="en-US" dirty="0"/>
              <a:t>它不再有执行资格</a:t>
            </a:r>
          </a:p>
          <a:p>
            <a:pPr lvl="1"/>
            <a:r>
              <a:rPr lang="zh-CN" altLang="en-US" dirty="0"/>
              <a:t>表格和其它信息暂时由辅助程序保留</a:t>
            </a:r>
          </a:p>
          <a:p>
            <a:endParaRPr lang="zh-CN" altLang="en-US" dirty="0"/>
          </a:p>
        </p:txBody>
      </p:sp>
      <p:sp>
        <p:nvSpPr>
          <p:cNvPr id="3" name="日期占位符 2"/>
          <p:cNvSpPr>
            <a:spLocks noGrp="1"/>
          </p:cNvSpPr>
          <p:nvPr>
            <p:ph type="dt" sz="half" idx="10"/>
          </p:nvPr>
        </p:nvSpPr>
        <p:spPr/>
        <p:txBody>
          <a:bodyPr/>
          <a:lstStyle/>
          <a:p>
            <a:fld id="{ED7B3F9A-C881-974F-A859-0D0D956AE61D}"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23</a:t>
            </a:fld>
            <a:endParaRPr lang="zh-CN" altLang="en-US"/>
          </a:p>
        </p:txBody>
      </p:sp>
    </p:spTree>
    <p:extLst>
      <p:ext uri="{BB962C8B-B14F-4D97-AF65-F5344CB8AC3E}">
        <p14:creationId xmlns:p14="http://schemas.microsoft.com/office/powerpoint/2010/main" val="3828579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zh-CN" altLang="en-US" dirty="0"/>
              <a:t>五状态</a:t>
            </a:r>
            <a:endParaRPr lang="en-US" altLang="zh-CN" dirty="0"/>
          </a:p>
        </p:txBody>
      </p:sp>
      <p:sp>
        <p:nvSpPr>
          <p:cNvPr id="512005" name="Oval 5"/>
          <p:cNvSpPr>
            <a:spLocks noChangeArrowheads="1"/>
          </p:cNvSpPr>
          <p:nvPr/>
        </p:nvSpPr>
        <p:spPr bwMode="auto">
          <a:xfrm>
            <a:off x="3886994" y="1914525"/>
            <a:ext cx="1296987" cy="792163"/>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就绪</a:t>
            </a:r>
          </a:p>
        </p:txBody>
      </p:sp>
      <p:sp>
        <p:nvSpPr>
          <p:cNvPr id="512007" name="Oval 7"/>
          <p:cNvSpPr>
            <a:spLocks noChangeArrowheads="1"/>
          </p:cNvSpPr>
          <p:nvPr/>
        </p:nvSpPr>
        <p:spPr bwMode="auto">
          <a:xfrm>
            <a:off x="2158206" y="4002088"/>
            <a:ext cx="1152525"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阻塞</a:t>
            </a:r>
          </a:p>
        </p:txBody>
      </p:sp>
      <p:sp>
        <p:nvSpPr>
          <p:cNvPr id="512008" name="Oval 8"/>
          <p:cNvSpPr>
            <a:spLocks noChangeArrowheads="1"/>
          </p:cNvSpPr>
          <p:nvPr/>
        </p:nvSpPr>
        <p:spPr bwMode="auto">
          <a:xfrm>
            <a:off x="5255419" y="4002088"/>
            <a:ext cx="1223962"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执行</a:t>
            </a:r>
          </a:p>
        </p:txBody>
      </p:sp>
      <p:sp>
        <p:nvSpPr>
          <p:cNvPr id="512013" name="Freeform 13"/>
          <p:cNvSpPr>
            <a:spLocks/>
          </p:cNvSpPr>
          <p:nvPr/>
        </p:nvSpPr>
        <p:spPr bwMode="auto">
          <a:xfrm>
            <a:off x="2950369" y="2633663"/>
            <a:ext cx="1081087" cy="1368425"/>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4" name="Freeform 14"/>
          <p:cNvSpPr>
            <a:spLocks/>
          </p:cNvSpPr>
          <p:nvPr/>
        </p:nvSpPr>
        <p:spPr bwMode="auto">
          <a:xfrm>
            <a:off x="3239294" y="4506913"/>
            <a:ext cx="2016125" cy="300037"/>
          </a:xfrm>
          <a:custGeom>
            <a:avLst/>
            <a:gdLst>
              <a:gd name="T0" fmla="*/ 1270 w 1270"/>
              <a:gd name="T1" fmla="*/ 0 h 189"/>
              <a:gd name="T2" fmla="*/ 726 w 1270"/>
              <a:gd name="T3" fmla="*/ 181 h 189"/>
              <a:gd name="T4" fmla="*/ 0 w 1270"/>
              <a:gd name="T5" fmla="*/ 45 h 189"/>
            </a:gdLst>
            <a:ahLst/>
            <a:cxnLst>
              <a:cxn ang="0">
                <a:pos x="T0" y="T1"/>
              </a:cxn>
              <a:cxn ang="0">
                <a:pos x="T2" y="T3"/>
              </a:cxn>
              <a:cxn ang="0">
                <a:pos x="T4" y="T5"/>
              </a:cxn>
            </a:cxnLst>
            <a:rect l="0" t="0" r="r" b="b"/>
            <a:pathLst>
              <a:path w="1270" h="189">
                <a:moveTo>
                  <a:pt x="1270" y="0"/>
                </a:moveTo>
                <a:cubicBezTo>
                  <a:pt x="1104" y="86"/>
                  <a:pt x="938" y="173"/>
                  <a:pt x="726" y="181"/>
                </a:cubicBezTo>
                <a:cubicBezTo>
                  <a:pt x="514" y="189"/>
                  <a:pt x="121" y="68"/>
                  <a:pt x="0" y="45"/>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7" name="Freeform 17"/>
          <p:cNvSpPr>
            <a:spLocks/>
          </p:cNvSpPr>
          <p:nvPr/>
        </p:nvSpPr>
        <p:spPr bwMode="auto">
          <a:xfrm>
            <a:off x="4607719" y="2706688"/>
            <a:ext cx="792162" cy="1366837"/>
          </a:xfrm>
          <a:custGeom>
            <a:avLst/>
            <a:gdLst>
              <a:gd name="T0" fmla="*/ 0 w 499"/>
              <a:gd name="T1" fmla="*/ 0 h 861"/>
              <a:gd name="T2" fmla="*/ 90 w 499"/>
              <a:gd name="T3" fmla="*/ 589 h 861"/>
              <a:gd name="T4" fmla="*/ 499 w 499"/>
              <a:gd name="T5" fmla="*/ 861 h 861"/>
            </a:gdLst>
            <a:ahLst/>
            <a:cxnLst>
              <a:cxn ang="0">
                <a:pos x="T0" y="T1"/>
              </a:cxn>
              <a:cxn ang="0">
                <a:pos x="T2" y="T3"/>
              </a:cxn>
              <a:cxn ang="0">
                <a:pos x="T4" y="T5"/>
              </a:cxn>
            </a:cxnLst>
            <a:rect l="0" t="0" r="r" b="b"/>
            <a:pathLst>
              <a:path w="499" h="861">
                <a:moveTo>
                  <a:pt x="0" y="0"/>
                </a:moveTo>
                <a:cubicBezTo>
                  <a:pt x="3" y="222"/>
                  <a:pt x="7" y="445"/>
                  <a:pt x="90" y="589"/>
                </a:cubicBezTo>
                <a:cubicBezTo>
                  <a:pt x="173" y="733"/>
                  <a:pt x="431" y="816"/>
                  <a:pt x="499" y="861"/>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8" name="Freeform 18"/>
          <p:cNvSpPr>
            <a:spLocks/>
          </p:cNvSpPr>
          <p:nvPr/>
        </p:nvSpPr>
        <p:spPr bwMode="auto">
          <a:xfrm>
            <a:off x="5039519" y="2417763"/>
            <a:ext cx="923925" cy="1584325"/>
          </a:xfrm>
          <a:custGeom>
            <a:avLst/>
            <a:gdLst>
              <a:gd name="T0" fmla="*/ 499 w 582"/>
              <a:gd name="T1" fmla="*/ 998 h 998"/>
              <a:gd name="T2" fmla="*/ 499 w 582"/>
              <a:gd name="T3" fmla="*/ 408 h 998"/>
              <a:gd name="T4" fmla="*/ 0 w 582"/>
              <a:gd name="T5" fmla="*/ 0 h 998"/>
            </a:gdLst>
            <a:ahLst/>
            <a:cxnLst>
              <a:cxn ang="0">
                <a:pos x="T0" y="T1"/>
              </a:cxn>
              <a:cxn ang="0">
                <a:pos x="T2" y="T3"/>
              </a:cxn>
              <a:cxn ang="0">
                <a:pos x="T4" y="T5"/>
              </a:cxn>
            </a:cxnLst>
            <a:rect l="0" t="0" r="r" b="b"/>
            <a:pathLst>
              <a:path w="582" h="998">
                <a:moveTo>
                  <a:pt x="499" y="998"/>
                </a:moveTo>
                <a:cubicBezTo>
                  <a:pt x="540" y="786"/>
                  <a:pt x="582" y="574"/>
                  <a:pt x="499" y="408"/>
                </a:cubicBezTo>
                <a:cubicBezTo>
                  <a:pt x="416" y="242"/>
                  <a:pt x="83" y="68"/>
                  <a:pt x="0"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9" name="Text Box 19"/>
          <p:cNvSpPr txBox="1">
            <a:spLocks noChangeArrowheads="1"/>
          </p:cNvSpPr>
          <p:nvPr/>
        </p:nvSpPr>
        <p:spPr bwMode="auto">
          <a:xfrm>
            <a:off x="5666581" y="2470150"/>
            <a:ext cx="13890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a:latin typeface="+mn-ea"/>
              </a:rPr>
              <a:t>时间片完</a:t>
            </a:r>
          </a:p>
        </p:txBody>
      </p:sp>
      <p:sp>
        <p:nvSpPr>
          <p:cNvPr id="512020" name="Text Box 20"/>
          <p:cNvSpPr txBox="1">
            <a:spLocks noChangeArrowheads="1"/>
          </p:cNvSpPr>
          <p:nvPr/>
        </p:nvSpPr>
        <p:spPr bwMode="auto">
          <a:xfrm>
            <a:off x="4001295" y="3209925"/>
            <a:ext cx="7921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2000" dirty="0">
                <a:latin typeface="+mn-ea"/>
              </a:rPr>
              <a:t>调度</a:t>
            </a:r>
          </a:p>
        </p:txBody>
      </p:sp>
      <p:sp>
        <p:nvSpPr>
          <p:cNvPr id="512021" name="Text Box 21"/>
          <p:cNvSpPr txBox="1">
            <a:spLocks noChangeArrowheads="1"/>
          </p:cNvSpPr>
          <p:nvPr/>
        </p:nvSpPr>
        <p:spPr bwMode="auto">
          <a:xfrm>
            <a:off x="3815556" y="4371975"/>
            <a:ext cx="12954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事件等待</a:t>
            </a:r>
          </a:p>
        </p:txBody>
      </p:sp>
      <p:sp>
        <p:nvSpPr>
          <p:cNvPr id="512022" name="Text Box 22"/>
          <p:cNvSpPr txBox="1">
            <a:spLocks noChangeArrowheads="1"/>
          </p:cNvSpPr>
          <p:nvPr/>
        </p:nvSpPr>
        <p:spPr bwMode="auto">
          <a:xfrm>
            <a:off x="2099469" y="3024188"/>
            <a:ext cx="1223962"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事件发生</a:t>
            </a:r>
          </a:p>
        </p:txBody>
      </p:sp>
      <p:sp>
        <p:nvSpPr>
          <p:cNvPr id="14" name="Oval 5"/>
          <p:cNvSpPr>
            <a:spLocks noChangeArrowheads="1"/>
          </p:cNvSpPr>
          <p:nvPr/>
        </p:nvSpPr>
        <p:spPr bwMode="auto">
          <a:xfrm>
            <a:off x="1064182" y="1518443"/>
            <a:ext cx="1296987" cy="79216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新建</a:t>
            </a:r>
          </a:p>
        </p:txBody>
      </p:sp>
      <p:sp>
        <p:nvSpPr>
          <p:cNvPr id="3" name="任意多边形 2"/>
          <p:cNvSpPr/>
          <p:nvPr/>
        </p:nvSpPr>
        <p:spPr>
          <a:xfrm>
            <a:off x="2347415" y="1800993"/>
            <a:ext cx="1637731" cy="273467"/>
          </a:xfrm>
          <a:custGeom>
            <a:avLst/>
            <a:gdLst>
              <a:gd name="connsiteX0" fmla="*/ 0 w 1637731"/>
              <a:gd name="connsiteY0" fmla="*/ 218876 h 273467"/>
              <a:gd name="connsiteX1" fmla="*/ 709684 w 1637731"/>
              <a:gd name="connsiteY1" fmla="*/ 511 h 273467"/>
              <a:gd name="connsiteX2" fmla="*/ 1637731 w 1637731"/>
              <a:gd name="connsiteY2" fmla="*/ 273467 h 273467"/>
            </a:gdLst>
            <a:ahLst/>
            <a:cxnLst>
              <a:cxn ang="0">
                <a:pos x="connsiteX0" y="connsiteY0"/>
              </a:cxn>
              <a:cxn ang="0">
                <a:pos x="connsiteX1" y="connsiteY1"/>
              </a:cxn>
              <a:cxn ang="0">
                <a:pos x="connsiteX2" y="connsiteY2"/>
              </a:cxn>
            </a:cxnLst>
            <a:rect l="l" t="t" r="r" b="b"/>
            <a:pathLst>
              <a:path w="1637731" h="273467">
                <a:moveTo>
                  <a:pt x="0" y="218876"/>
                </a:moveTo>
                <a:cubicBezTo>
                  <a:pt x="218364" y="105144"/>
                  <a:pt x="436729" y="-8588"/>
                  <a:pt x="709684" y="511"/>
                </a:cubicBezTo>
                <a:cubicBezTo>
                  <a:pt x="982639" y="9609"/>
                  <a:pt x="1310185" y="141538"/>
                  <a:pt x="1637731" y="273467"/>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rPr>
              <a:t>接纳</a:t>
            </a:r>
          </a:p>
        </p:txBody>
      </p:sp>
      <p:sp>
        <p:nvSpPr>
          <p:cNvPr id="18" name="Oval 5"/>
          <p:cNvSpPr>
            <a:spLocks noChangeArrowheads="1"/>
          </p:cNvSpPr>
          <p:nvPr/>
        </p:nvSpPr>
        <p:spPr bwMode="auto">
          <a:xfrm>
            <a:off x="7055644" y="5135100"/>
            <a:ext cx="1296987" cy="79216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退出</a:t>
            </a:r>
          </a:p>
        </p:txBody>
      </p:sp>
      <p:sp>
        <p:nvSpPr>
          <p:cNvPr id="5" name="任意多边形 4"/>
          <p:cNvSpPr/>
          <p:nvPr/>
        </p:nvSpPr>
        <p:spPr>
          <a:xfrm>
            <a:off x="6264322" y="4722125"/>
            <a:ext cx="887105" cy="614150"/>
          </a:xfrm>
          <a:custGeom>
            <a:avLst/>
            <a:gdLst>
              <a:gd name="connsiteX0" fmla="*/ 0 w 887105"/>
              <a:gd name="connsiteY0" fmla="*/ 0 h 614150"/>
              <a:gd name="connsiteX1" fmla="*/ 232012 w 887105"/>
              <a:gd name="connsiteY1" fmla="*/ 368490 h 614150"/>
              <a:gd name="connsiteX2" fmla="*/ 887105 w 887105"/>
              <a:gd name="connsiteY2" fmla="*/ 614150 h 614150"/>
            </a:gdLst>
            <a:ahLst/>
            <a:cxnLst>
              <a:cxn ang="0">
                <a:pos x="connsiteX0" y="connsiteY0"/>
              </a:cxn>
              <a:cxn ang="0">
                <a:pos x="connsiteX1" y="connsiteY1"/>
              </a:cxn>
              <a:cxn ang="0">
                <a:pos x="connsiteX2" y="connsiteY2"/>
              </a:cxn>
            </a:cxnLst>
            <a:rect l="l" t="t" r="r" b="b"/>
            <a:pathLst>
              <a:path w="887105" h="614150">
                <a:moveTo>
                  <a:pt x="0" y="0"/>
                </a:moveTo>
                <a:cubicBezTo>
                  <a:pt x="42080" y="133066"/>
                  <a:pt x="84161" y="266132"/>
                  <a:pt x="232012" y="368490"/>
                </a:cubicBezTo>
                <a:cubicBezTo>
                  <a:pt x="379863" y="470848"/>
                  <a:pt x="633484" y="542499"/>
                  <a:pt x="887105" y="61415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rPr>
              <a:t>完成</a:t>
            </a:r>
          </a:p>
        </p:txBody>
      </p:sp>
      <p:sp>
        <p:nvSpPr>
          <p:cNvPr id="2" name="矩形 1"/>
          <p:cNvSpPr/>
          <p:nvPr/>
        </p:nvSpPr>
        <p:spPr>
          <a:xfrm>
            <a:off x="634419" y="5208015"/>
            <a:ext cx="5329025"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3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思考：此图是否完善？</a:t>
            </a:r>
          </a:p>
        </p:txBody>
      </p:sp>
      <p:sp>
        <p:nvSpPr>
          <p:cNvPr id="4" name="日期占位符 3"/>
          <p:cNvSpPr>
            <a:spLocks noGrp="1"/>
          </p:cNvSpPr>
          <p:nvPr>
            <p:ph type="dt" sz="half" idx="10"/>
          </p:nvPr>
        </p:nvSpPr>
        <p:spPr/>
        <p:txBody>
          <a:bodyPr/>
          <a:lstStyle/>
          <a:p>
            <a:fld id="{31BB4476-0BCE-E044-8927-6441EC175CAE}" type="datetime1">
              <a:t>2020/9/16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24</a:t>
            </a:fld>
            <a:endParaRPr lang="zh-CN" altLang="en-US"/>
          </a:p>
        </p:txBody>
      </p:sp>
    </p:spTree>
    <p:extLst>
      <p:ext uri="{BB962C8B-B14F-4D97-AF65-F5344CB8AC3E}">
        <p14:creationId xmlns:p14="http://schemas.microsoft.com/office/powerpoint/2010/main" val="2576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交换与挂起</a:t>
            </a:r>
          </a:p>
        </p:txBody>
      </p:sp>
      <p:sp>
        <p:nvSpPr>
          <p:cNvPr id="7" name="内容占位符 6"/>
          <p:cNvSpPr>
            <a:spLocks noGrp="1"/>
          </p:cNvSpPr>
          <p:nvPr>
            <p:ph idx="1"/>
          </p:nvPr>
        </p:nvSpPr>
        <p:spPr/>
        <p:txBody>
          <a:bodyPr>
            <a:normAutofit/>
          </a:bodyPr>
          <a:lstStyle/>
          <a:p>
            <a:r>
              <a:rPr lang="zh-CN" altLang="en-US" dirty="0"/>
              <a:t>问题</a:t>
            </a:r>
            <a:endParaRPr lang="en-US" altLang="zh-CN" dirty="0"/>
          </a:p>
          <a:p>
            <a:pPr lvl="1"/>
            <a:r>
              <a:rPr lang="zh-CN" altLang="en-US" dirty="0"/>
              <a:t>主存中同时有多个进程</a:t>
            </a:r>
          </a:p>
          <a:p>
            <a:pPr lvl="1"/>
            <a:r>
              <a:rPr lang="en-US" altLang="zh-CN" dirty="0"/>
              <a:t>I/O</a:t>
            </a:r>
            <a:r>
              <a:rPr lang="zh-CN" altLang="en-US" dirty="0"/>
              <a:t>速度比计算速度慢很多 </a:t>
            </a:r>
          </a:p>
          <a:p>
            <a:pPr lvl="1"/>
            <a:r>
              <a:rPr lang="zh-CN" altLang="en-US" dirty="0"/>
              <a:t>其他作业因没有主存空间不能投入运行</a:t>
            </a:r>
          </a:p>
        </p:txBody>
      </p:sp>
      <p:sp>
        <p:nvSpPr>
          <p:cNvPr id="3" name="日期占位符 2"/>
          <p:cNvSpPr>
            <a:spLocks noGrp="1"/>
          </p:cNvSpPr>
          <p:nvPr>
            <p:ph type="dt" sz="half" idx="10"/>
          </p:nvPr>
        </p:nvSpPr>
        <p:spPr/>
        <p:txBody>
          <a:bodyPr/>
          <a:lstStyle/>
          <a:p>
            <a:fld id="{0CD27C94-B51F-1944-936A-64FB257E921F}"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25</a:t>
            </a:fld>
            <a:endParaRPr lang="zh-CN" altLang="en-US"/>
          </a:p>
        </p:txBody>
      </p:sp>
    </p:spTree>
    <p:extLst>
      <p:ext uri="{BB962C8B-B14F-4D97-AF65-F5344CB8AC3E}">
        <p14:creationId xmlns:p14="http://schemas.microsoft.com/office/powerpoint/2010/main" val="345332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zh-CN" altLang="en-US" dirty="0"/>
              <a:t>交换</a:t>
            </a:r>
            <a:endParaRPr lang="en-US" altLang="zh-CN" dirty="0"/>
          </a:p>
        </p:txBody>
      </p:sp>
      <p:sp>
        <p:nvSpPr>
          <p:cNvPr id="514051" name="Rectangle 3"/>
          <p:cNvSpPr>
            <a:spLocks noGrp="1" noChangeArrowheads="1"/>
          </p:cNvSpPr>
          <p:nvPr>
            <p:ph idx="1"/>
          </p:nvPr>
        </p:nvSpPr>
        <p:spPr/>
        <p:txBody>
          <a:bodyPr>
            <a:normAutofit/>
          </a:bodyPr>
          <a:lstStyle/>
          <a:p>
            <a:r>
              <a:rPr lang="zh-CN" altLang="en-US" dirty="0"/>
              <a:t>交换</a:t>
            </a:r>
            <a:r>
              <a:rPr lang="en-US" altLang="zh-CN" dirty="0"/>
              <a:t> (Swapping)</a:t>
            </a:r>
            <a:endParaRPr lang="zh-CN" altLang="en-US" dirty="0"/>
          </a:p>
          <a:p>
            <a:pPr lvl="1"/>
            <a:r>
              <a:rPr lang="zh-CN" altLang="en-US" dirty="0"/>
              <a:t>挂起</a:t>
            </a:r>
            <a:r>
              <a:rPr lang="en-US" altLang="zh-CN" dirty="0"/>
              <a:t>(Suspend)</a:t>
            </a:r>
            <a:r>
              <a:rPr lang="zh-CN" altLang="en-US" dirty="0"/>
              <a:t>：把一个进程从内存转到外存</a:t>
            </a:r>
          </a:p>
          <a:p>
            <a:pPr lvl="1"/>
            <a:r>
              <a:rPr lang="zh-CN" altLang="en-US" dirty="0"/>
              <a:t>激活</a:t>
            </a:r>
            <a:r>
              <a:rPr lang="en-US" altLang="zh-CN" dirty="0"/>
              <a:t>(Activate/Resume)</a:t>
            </a:r>
            <a:r>
              <a:rPr lang="zh-CN" altLang="en-US" dirty="0"/>
              <a:t>：把一个进程从外存转到内存</a:t>
            </a:r>
          </a:p>
          <a:p>
            <a:pPr marL="342900" lvl="1" indent="-342900">
              <a:buFont typeface="Arial" pitchFamily="34" charset="0"/>
              <a:buChar char="•"/>
            </a:pPr>
            <a:r>
              <a:rPr lang="zh-CN" altLang="en-US" dirty="0"/>
              <a:t>负作用</a:t>
            </a:r>
            <a:r>
              <a:rPr lang="en-US" altLang="zh-CN" dirty="0"/>
              <a:t>: </a:t>
            </a:r>
            <a:r>
              <a:rPr lang="zh-CN" altLang="en-US" dirty="0"/>
              <a:t>交换是</a:t>
            </a:r>
            <a:r>
              <a:rPr lang="en-US" altLang="zh-CN" dirty="0"/>
              <a:t>I/O</a:t>
            </a:r>
            <a:r>
              <a:rPr lang="zh-CN" altLang="en-US" dirty="0"/>
              <a:t>操作，费时间</a:t>
            </a:r>
          </a:p>
          <a:p>
            <a:endParaRPr lang="zh-CN" altLang="en-US" dirty="0"/>
          </a:p>
        </p:txBody>
      </p:sp>
      <p:sp>
        <p:nvSpPr>
          <p:cNvPr id="2" name="日期占位符 1"/>
          <p:cNvSpPr>
            <a:spLocks noGrp="1"/>
          </p:cNvSpPr>
          <p:nvPr>
            <p:ph type="dt" sz="half" idx="10"/>
          </p:nvPr>
        </p:nvSpPr>
        <p:spPr/>
        <p:txBody>
          <a:bodyPr/>
          <a:lstStyle/>
          <a:p>
            <a:fld id="{8A3DC6A0-3661-C34A-85EE-EFC06C4AA4EE}"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26</a:t>
            </a:fld>
            <a:endParaRPr lang="zh-CN" altLang="en-US"/>
          </a:p>
        </p:txBody>
      </p:sp>
    </p:spTree>
    <p:extLst>
      <p:ext uri="{BB962C8B-B14F-4D97-AF65-F5344CB8AC3E}">
        <p14:creationId xmlns:p14="http://schemas.microsoft.com/office/powerpoint/2010/main" val="2037311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具有挂起状态的进程状态图</a:t>
            </a:r>
          </a:p>
        </p:txBody>
      </p:sp>
      <p:sp>
        <p:nvSpPr>
          <p:cNvPr id="4" name="日期占位符 3"/>
          <p:cNvSpPr>
            <a:spLocks noGrp="1"/>
          </p:cNvSpPr>
          <p:nvPr>
            <p:ph type="dt" sz="half" idx="10"/>
          </p:nvPr>
        </p:nvSpPr>
        <p:spPr/>
        <p:txBody>
          <a:bodyPr/>
          <a:lstStyle/>
          <a:p>
            <a:fld id="{40C6AB8A-0984-7B40-B180-3AAE063FD16F}"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27</a:t>
            </a:fld>
            <a:endParaRPr lang="zh-CN" altLang="en-US"/>
          </a:p>
        </p:txBody>
      </p:sp>
      <p:sp>
        <p:nvSpPr>
          <p:cNvPr id="8" name="Oval 5"/>
          <p:cNvSpPr>
            <a:spLocks noChangeArrowheads="1"/>
          </p:cNvSpPr>
          <p:nvPr/>
        </p:nvSpPr>
        <p:spPr bwMode="auto">
          <a:xfrm>
            <a:off x="3886994" y="1914525"/>
            <a:ext cx="1296987" cy="792163"/>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就绪</a:t>
            </a:r>
          </a:p>
        </p:txBody>
      </p:sp>
      <p:sp>
        <p:nvSpPr>
          <p:cNvPr id="9" name="Oval 7"/>
          <p:cNvSpPr>
            <a:spLocks noChangeArrowheads="1"/>
          </p:cNvSpPr>
          <p:nvPr/>
        </p:nvSpPr>
        <p:spPr bwMode="auto">
          <a:xfrm>
            <a:off x="2207432" y="4032641"/>
            <a:ext cx="1152525"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阻塞</a:t>
            </a:r>
          </a:p>
        </p:txBody>
      </p:sp>
      <p:sp>
        <p:nvSpPr>
          <p:cNvPr id="10" name="Oval 8"/>
          <p:cNvSpPr>
            <a:spLocks noChangeArrowheads="1"/>
          </p:cNvSpPr>
          <p:nvPr/>
        </p:nvSpPr>
        <p:spPr bwMode="auto">
          <a:xfrm>
            <a:off x="5255419" y="4002088"/>
            <a:ext cx="1223962"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执行</a:t>
            </a:r>
          </a:p>
        </p:txBody>
      </p:sp>
      <p:sp>
        <p:nvSpPr>
          <p:cNvPr id="11" name="Freeform 13"/>
          <p:cNvSpPr>
            <a:spLocks/>
          </p:cNvSpPr>
          <p:nvPr/>
        </p:nvSpPr>
        <p:spPr bwMode="auto">
          <a:xfrm>
            <a:off x="2950369" y="2633663"/>
            <a:ext cx="1081087" cy="1368425"/>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12" name="Freeform 14"/>
          <p:cNvSpPr>
            <a:spLocks/>
          </p:cNvSpPr>
          <p:nvPr/>
        </p:nvSpPr>
        <p:spPr bwMode="auto">
          <a:xfrm>
            <a:off x="3239294" y="4506913"/>
            <a:ext cx="2016125" cy="300037"/>
          </a:xfrm>
          <a:custGeom>
            <a:avLst/>
            <a:gdLst>
              <a:gd name="T0" fmla="*/ 1270 w 1270"/>
              <a:gd name="T1" fmla="*/ 0 h 189"/>
              <a:gd name="T2" fmla="*/ 726 w 1270"/>
              <a:gd name="T3" fmla="*/ 181 h 189"/>
              <a:gd name="T4" fmla="*/ 0 w 1270"/>
              <a:gd name="T5" fmla="*/ 45 h 189"/>
            </a:gdLst>
            <a:ahLst/>
            <a:cxnLst>
              <a:cxn ang="0">
                <a:pos x="T0" y="T1"/>
              </a:cxn>
              <a:cxn ang="0">
                <a:pos x="T2" y="T3"/>
              </a:cxn>
              <a:cxn ang="0">
                <a:pos x="T4" y="T5"/>
              </a:cxn>
            </a:cxnLst>
            <a:rect l="0" t="0" r="r" b="b"/>
            <a:pathLst>
              <a:path w="1270" h="189">
                <a:moveTo>
                  <a:pt x="1270" y="0"/>
                </a:moveTo>
                <a:cubicBezTo>
                  <a:pt x="1104" y="86"/>
                  <a:pt x="938" y="173"/>
                  <a:pt x="726" y="181"/>
                </a:cubicBezTo>
                <a:cubicBezTo>
                  <a:pt x="514" y="189"/>
                  <a:pt x="121" y="68"/>
                  <a:pt x="0" y="45"/>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13" name="Freeform 17"/>
          <p:cNvSpPr>
            <a:spLocks/>
          </p:cNvSpPr>
          <p:nvPr/>
        </p:nvSpPr>
        <p:spPr bwMode="auto">
          <a:xfrm>
            <a:off x="4607719" y="2706688"/>
            <a:ext cx="792162" cy="1366837"/>
          </a:xfrm>
          <a:custGeom>
            <a:avLst/>
            <a:gdLst>
              <a:gd name="T0" fmla="*/ 0 w 499"/>
              <a:gd name="T1" fmla="*/ 0 h 861"/>
              <a:gd name="T2" fmla="*/ 90 w 499"/>
              <a:gd name="T3" fmla="*/ 589 h 861"/>
              <a:gd name="T4" fmla="*/ 499 w 499"/>
              <a:gd name="T5" fmla="*/ 861 h 861"/>
            </a:gdLst>
            <a:ahLst/>
            <a:cxnLst>
              <a:cxn ang="0">
                <a:pos x="T0" y="T1"/>
              </a:cxn>
              <a:cxn ang="0">
                <a:pos x="T2" y="T3"/>
              </a:cxn>
              <a:cxn ang="0">
                <a:pos x="T4" y="T5"/>
              </a:cxn>
            </a:cxnLst>
            <a:rect l="0" t="0" r="r" b="b"/>
            <a:pathLst>
              <a:path w="499" h="861">
                <a:moveTo>
                  <a:pt x="0" y="0"/>
                </a:moveTo>
                <a:cubicBezTo>
                  <a:pt x="3" y="222"/>
                  <a:pt x="7" y="445"/>
                  <a:pt x="90" y="589"/>
                </a:cubicBezTo>
                <a:cubicBezTo>
                  <a:pt x="173" y="733"/>
                  <a:pt x="431" y="816"/>
                  <a:pt x="499" y="861"/>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14" name="Freeform 18"/>
          <p:cNvSpPr>
            <a:spLocks/>
          </p:cNvSpPr>
          <p:nvPr/>
        </p:nvSpPr>
        <p:spPr bwMode="auto">
          <a:xfrm>
            <a:off x="5039519" y="2417763"/>
            <a:ext cx="923925" cy="1584325"/>
          </a:xfrm>
          <a:custGeom>
            <a:avLst/>
            <a:gdLst>
              <a:gd name="T0" fmla="*/ 499 w 582"/>
              <a:gd name="T1" fmla="*/ 998 h 998"/>
              <a:gd name="T2" fmla="*/ 499 w 582"/>
              <a:gd name="T3" fmla="*/ 408 h 998"/>
              <a:gd name="T4" fmla="*/ 0 w 582"/>
              <a:gd name="T5" fmla="*/ 0 h 998"/>
            </a:gdLst>
            <a:ahLst/>
            <a:cxnLst>
              <a:cxn ang="0">
                <a:pos x="T0" y="T1"/>
              </a:cxn>
              <a:cxn ang="0">
                <a:pos x="T2" y="T3"/>
              </a:cxn>
              <a:cxn ang="0">
                <a:pos x="T4" y="T5"/>
              </a:cxn>
            </a:cxnLst>
            <a:rect l="0" t="0" r="r" b="b"/>
            <a:pathLst>
              <a:path w="582" h="998">
                <a:moveTo>
                  <a:pt x="499" y="998"/>
                </a:moveTo>
                <a:cubicBezTo>
                  <a:pt x="540" y="786"/>
                  <a:pt x="582" y="574"/>
                  <a:pt x="499" y="408"/>
                </a:cubicBezTo>
                <a:cubicBezTo>
                  <a:pt x="416" y="242"/>
                  <a:pt x="83" y="68"/>
                  <a:pt x="0"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15" name="Text Box 19"/>
          <p:cNvSpPr txBox="1">
            <a:spLocks noChangeArrowheads="1"/>
          </p:cNvSpPr>
          <p:nvPr/>
        </p:nvSpPr>
        <p:spPr bwMode="auto">
          <a:xfrm>
            <a:off x="5666581" y="2470150"/>
            <a:ext cx="13890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时间片完</a:t>
            </a:r>
          </a:p>
        </p:txBody>
      </p:sp>
      <p:sp>
        <p:nvSpPr>
          <p:cNvPr id="16" name="Text Box 20"/>
          <p:cNvSpPr txBox="1">
            <a:spLocks noChangeArrowheads="1"/>
          </p:cNvSpPr>
          <p:nvPr/>
        </p:nvSpPr>
        <p:spPr bwMode="auto">
          <a:xfrm>
            <a:off x="4318794" y="3209925"/>
            <a:ext cx="12969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进程调度</a:t>
            </a:r>
          </a:p>
        </p:txBody>
      </p:sp>
      <p:sp>
        <p:nvSpPr>
          <p:cNvPr id="17" name="Text Box 21"/>
          <p:cNvSpPr txBox="1">
            <a:spLocks noChangeArrowheads="1"/>
          </p:cNvSpPr>
          <p:nvPr/>
        </p:nvSpPr>
        <p:spPr bwMode="auto">
          <a:xfrm>
            <a:off x="3815556" y="4371975"/>
            <a:ext cx="12954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等待事件</a:t>
            </a:r>
          </a:p>
        </p:txBody>
      </p:sp>
      <p:sp>
        <p:nvSpPr>
          <p:cNvPr id="18" name="Text Box 22"/>
          <p:cNvSpPr txBox="1">
            <a:spLocks noChangeArrowheads="1"/>
          </p:cNvSpPr>
          <p:nvPr/>
        </p:nvSpPr>
        <p:spPr bwMode="auto">
          <a:xfrm>
            <a:off x="2518569" y="3074988"/>
            <a:ext cx="1223962"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事件发生</a:t>
            </a:r>
          </a:p>
        </p:txBody>
      </p:sp>
      <p:sp>
        <p:nvSpPr>
          <p:cNvPr id="19" name="Oval 5"/>
          <p:cNvSpPr>
            <a:spLocks noChangeArrowheads="1"/>
          </p:cNvSpPr>
          <p:nvPr/>
        </p:nvSpPr>
        <p:spPr bwMode="auto">
          <a:xfrm>
            <a:off x="1064182" y="1518443"/>
            <a:ext cx="1296987" cy="79216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新建</a:t>
            </a:r>
          </a:p>
        </p:txBody>
      </p:sp>
      <p:sp>
        <p:nvSpPr>
          <p:cNvPr id="20" name="任意多边形 19"/>
          <p:cNvSpPr/>
          <p:nvPr/>
        </p:nvSpPr>
        <p:spPr>
          <a:xfrm>
            <a:off x="2347415" y="1800993"/>
            <a:ext cx="1637731" cy="273467"/>
          </a:xfrm>
          <a:custGeom>
            <a:avLst/>
            <a:gdLst>
              <a:gd name="connsiteX0" fmla="*/ 0 w 1637731"/>
              <a:gd name="connsiteY0" fmla="*/ 218876 h 273467"/>
              <a:gd name="connsiteX1" fmla="*/ 709684 w 1637731"/>
              <a:gd name="connsiteY1" fmla="*/ 511 h 273467"/>
              <a:gd name="connsiteX2" fmla="*/ 1637731 w 1637731"/>
              <a:gd name="connsiteY2" fmla="*/ 273467 h 273467"/>
            </a:gdLst>
            <a:ahLst/>
            <a:cxnLst>
              <a:cxn ang="0">
                <a:pos x="connsiteX0" y="connsiteY0"/>
              </a:cxn>
              <a:cxn ang="0">
                <a:pos x="connsiteX1" y="connsiteY1"/>
              </a:cxn>
              <a:cxn ang="0">
                <a:pos x="connsiteX2" y="connsiteY2"/>
              </a:cxn>
            </a:cxnLst>
            <a:rect l="l" t="t" r="r" b="b"/>
            <a:pathLst>
              <a:path w="1637731" h="273467">
                <a:moveTo>
                  <a:pt x="0" y="218876"/>
                </a:moveTo>
                <a:cubicBezTo>
                  <a:pt x="218364" y="105144"/>
                  <a:pt x="436729" y="-8588"/>
                  <a:pt x="709684" y="511"/>
                </a:cubicBezTo>
                <a:cubicBezTo>
                  <a:pt x="982639" y="9609"/>
                  <a:pt x="1310185" y="141538"/>
                  <a:pt x="1637731" y="273467"/>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rPr>
              <a:t>接纳</a:t>
            </a:r>
          </a:p>
        </p:txBody>
      </p:sp>
      <p:sp>
        <p:nvSpPr>
          <p:cNvPr id="21" name="Oval 5"/>
          <p:cNvSpPr>
            <a:spLocks noChangeArrowheads="1"/>
          </p:cNvSpPr>
          <p:nvPr/>
        </p:nvSpPr>
        <p:spPr bwMode="auto">
          <a:xfrm>
            <a:off x="7055644" y="5135100"/>
            <a:ext cx="1296987" cy="79216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退出</a:t>
            </a:r>
          </a:p>
        </p:txBody>
      </p:sp>
      <p:sp>
        <p:nvSpPr>
          <p:cNvPr id="22" name="任意多边形 21"/>
          <p:cNvSpPr/>
          <p:nvPr/>
        </p:nvSpPr>
        <p:spPr>
          <a:xfrm>
            <a:off x="6264322" y="4722125"/>
            <a:ext cx="887105" cy="614150"/>
          </a:xfrm>
          <a:custGeom>
            <a:avLst/>
            <a:gdLst>
              <a:gd name="connsiteX0" fmla="*/ 0 w 887105"/>
              <a:gd name="connsiteY0" fmla="*/ 0 h 614150"/>
              <a:gd name="connsiteX1" fmla="*/ 232012 w 887105"/>
              <a:gd name="connsiteY1" fmla="*/ 368490 h 614150"/>
              <a:gd name="connsiteX2" fmla="*/ 887105 w 887105"/>
              <a:gd name="connsiteY2" fmla="*/ 614150 h 614150"/>
            </a:gdLst>
            <a:ahLst/>
            <a:cxnLst>
              <a:cxn ang="0">
                <a:pos x="connsiteX0" y="connsiteY0"/>
              </a:cxn>
              <a:cxn ang="0">
                <a:pos x="connsiteX1" y="connsiteY1"/>
              </a:cxn>
              <a:cxn ang="0">
                <a:pos x="connsiteX2" y="connsiteY2"/>
              </a:cxn>
            </a:cxnLst>
            <a:rect l="l" t="t" r="r" b="b"/>
            <a:pathLst>
              <a:path w="887105" h="614150">
                <a:moveTo>
                  <a:pt x="0" y="0"/>
                </a:moveTo>
                <a:cubicBezTo>
                  <a:pt x="42080" y="133066"/>
                  <a:pt x="84161" y="266132"/>
                  <a:pt x="232012" y="368490"/>
                </a:cubicBezTo>
                <a:cubicBezTo>
                  <a:pt x="379863" y="470848"/>
                  <a:pt x="633484" y="542499"/>
                  <a:pt x="887105" y="61415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rPr>
              <a:t>完成</a:t>
            </a:r>
          </a:p>
        </p:txBody>
      </p:sp>
      <p:sp>
        <p:nvSpPr>
          <p:cNvPr id="23" name="Oval 5"/>
          <p:cNvSpPr>
            <a:spLocks noChangeArrowheads="1"/>
          </p:cNvSpPr>
          <p:nvPr/>
        </p:nvSpPr>
        <p:spPr bwMode="auto">
          <a:xfrm>
            <a:off x="1092725" y="3057949"/>
            <a:ext cx="1296987" cy="792163"/>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zh-CN" altLang="en-US" dirty="0">
                <a:latin typeface="+mn-ea"/>
              </a:rPr>
              <a:t>挂起</a:t>
            </a:r>
          </a:p>
        </p:txBody>
      </p:sp>
      <p:sp>
        <p:nvSpPr>
          <p:cNvPr id="24" name="Freeform 13"/>
          <p:cNvSpPr>
            <a:spLocks/>
          </p:cNvSpPr>
          <p:nvPr/>
        </p:nvSpPr>
        <p:spPr bwMode="auto">
          <a:xfrm>
            <a:off x="1858169" y="2470150"/>
            <a:ext cx="2028825" cy="669925"/>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r>
              <a:rPr lang="zh-CN" altLang="en-US" dirty="0">
                <a:latin typeface="+mn-ea"/>
              </a:rPr>
              <a:t>激活</a:t>
            </a:r>
          </a:p>
        </p:txBody>
      </p:sp>
      <p:sp>
        <p:nvSpPr>
          <p:cNvPr id="25" name="Freeform 14"/>
          <p:cNvSpPr>
            <a:spLocks/>
          </p:cNvSpPr>
          <p:nvPr/>
        </p:nvSpPr>
        <p:spPr bwMode="auto">
          <a:xfrm rot="2222701">
            <a:off x="1095731" y="4048524"/>
            <a:ext cx="1155947" cy="272947"/>
          </a:xfrm>
          <a:custGeom>
            <a:avLst/>
            <a:gdLst>
              <a:gd name="T0" fmla="*/ 1270 w 1270"/>
              <a:gd name="T1" fmla="*/ 0 h 189"/>
              <a:gd name="T2" fmla="*/ 726 w 1270"/>
              <a:gd name="T3" fmla="*/ 181 h 189"/>
              <a:gd name="T4" fmla="*/ 0 w 1270"/>
              <a:gd name="T5" fmla="*/ 45 h 189"/>
            </a:gdLst>
            <a:ahLst/>
            <a:cxnLst>
              <a:cxn ang="0">
                <a:pos x="T0" y="T1"/>
              </a:cxn>
              <a:cxn ang="0">
                <a:pos x="T2" y="T3"/>
              </a:cxn>
              <a:cxn ang="0">
                <a:pos x="T4" y="T5"/>
              </a:cxn>
            </a:cxnLst>
            <a:rect l="0" t="0" r="r" b="b"/>
            <a:pathLst>
              <a:path w="1270" h="189">
                <a:moveTo>
                  <a:pt x="1270" y="0"/>
                </a:moveTo>
                <a:cubicBezTo>
                  <a:pt x="1104" y="86"/>
                  <a:pt x="938" y="173"/>
                  <a:pt x="726" y="181"/>
                </a:cubicBezTo>
                <a:cubicBezTo>
                  <a:pt x="514" y="189"/>
                  <a:pt x="121" y="68"/>
                  <a:pt x="0" y="45"/>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ltLang="zh-CN" dirty="0">
              <a:latin typeface="+mn-ea"/>
            </a:endParaRPr>
          </a:p>
          <a:p>
            <a:r>
              <a:rPr lang="zh-CN" altLang="en-US" dirty="0">
                <a:latin typeface="+mn-ea"/>
              </a:rPr>
              <a:t>挂起</a:t>
            </a:r>
          </a:p>
        </p:txBody>
      </p:sp>
      <p:cxnSp>
        <p:nvCxnSpPr>
          <p:cNvPr id="3" name="曲线连接符 2"/>
          <p:cNvCxnSpPr>
            <a:stCxn id="8" idx="2"/>
            <a:endCxn id="23" idx="2"/>
          </p:cNvCxnSpPr>
          <p:nvPr/>
        </p:nvCxnSpPr>
        <p:spPr>
          <a:xfrm rot="10800000" flipV="1">
            <a:off x="1092726" y="2310607"/>
            <a:ext cx="2794269" cy="1143424"/>
          </a:xfrm>
          <a:prstGeom prst="curvedConnector3">
            <a:avLst>
              <a:gd name="adj1" fmla="val 10818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 Box 19"/>
          <p:cNvSpPr txBox="1">
            <a:spLocks noChangeArrowheads="1"/>
          </p:cNvSpPr>
          <p:nvPr/>
        </p:nvSpPr>
        <p:spPr bwMode="auto">
          <a:xfrm>
            <a:off x="244981" y="2417763"/>
            <a:ext cx="76190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2000" dirty="0">
                <a:latin typeface="+mn-ea"/>
              </a:rPr>
              <a:t>挂起</a:t>
            </a:r>
          </a:p>
        </p:txBody>
      </p:sp>
      <p:sp>
        <p:nvSpPr>
          <p:cNvPr id="28" name="Freeform 13"/>
          <p:cNvSpPr>
            <a:spLocks/>
          </p:cNvSpPr>
          <p:nvPr/>
        </p:nvSpPr>
        <p:spPr bwMode="auto">
          <a:xfrm flipV="1">
            <a:off x="1858169" y="3777089"/>
            <a:ext cx="528637" cy="346864"/>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latin typeface="+mn-ea"/>
            </a:endParaRPr>
          </a:p>
        </p:txBody>
      </p:sp>
      <p:sp>
        <p:nvSpPr>
          <p:cNvPr id="27" name="文本框 26"/>
          <p:cNvSpPr txBox="1"/>
          <p:nvPr/>
        </p:nvSpPr>
        <p:spPr>
          <a:xfrm>
            <a:off x="2057483" y="3672499"/>
            <a:ext cx="646331" cy="369332"/>
          </a:xfrm>
          <a:prstGeom prst="rect">
            <a:avLst/>
          </a:prstGeom>
          <a:noFill/>
        </p:spPr>
        <p:txBody>
          <a:bodyPr wrap="none" rtlCol="0">
            <a:spAutoFit/>
          </a:bodyPr>
          <a:lstStyle/>
          <a:p>
            <a:r>
              <a:rPr kumimoji="1" lang="zh-CN" altLang="en-US"/>
              <a:t>激活</a:t>
            </a:r>
          </a:p>
        </p:txBody>
      </p:sp>
    </p:spTree>
    <p:extLst>
      <p:ext uri="{BB962C8B-B14F-4D97-AF65-F5344CB8AC3E}">
        <p14:creationId xmlns:p14="http://schemas.microsoft.com/office/powerpoint/2010/main" val="1974129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双挂起</a:t>
            </a:r>
          </a:p>
        </p:txBody>
      </p:sp>
      <p:sp>
        <p:nvSpPr>
          <p:cNvPr id="3" name="内容占位符 2"/>
          <p:cNvSpPr>
            <a:spLocks noGrp="1"/>
          </p:cNvSpPr>
          <p:nvPr>
            <p:ph idx="1"/>
          </p:nvPr>
        </p:nvSpPr>
        <p:spPr/>
        <p:txBody>
          <a:bodyPr>
            <a:normAutofit fontScale="92500" lnSpcReduction="10000"/>
          </a:bodyPr>
          <a:lstStyle/>
          <a:p>
            <a:r>
              <a:rPr lang="zh-CN" altLang="en-US" dirty="0"/>
              <a:t>就绪</a:t>
            </a:r>
            <a:r>
              <a:rPr lang="en-US" altLang="zh-CN" dirty="0"/>
              <a:t>(Ready)</a:t>
            </a:r>
            <a:r>
              <a:rPr lang="zh-CN" altLang="en-US" dirty="0"/>
              <a:t>：进程在内存且可立即进入运行状态（活动就绪）；</a:t>
            </a:r>
          </a:p>
          <a:p>
            <a:r>
              <a:rPr lang="zh-CN" altLang="en-US" dirty="0"/>
              <a:t>阻塞</a:t>
            </a:r>
            <a:r>
              <a:rPr lang="en-US" altLang="zh-CN" dirty="0"/>
              <a:t>(Blocked)</a:t>
            </a:r>
            <a:r>
              <a:rPr lang="zh-CN" altLang="en-US" dirty="0"/>
              <a:t>：进程在内存，并等待某事件的出现（活动阻塞）；</a:t>
            </a:r>
          </a:p>
          <a:p>
            <a:r>
              <a:rPr lang="zh-CN" altLang="en-US" dirty="0"/>
              <a:t>阻塞 </a:t>
            </a:r>
            <a:r>
              <a:rPr lang="en-US" altLang="zh-CN" dirty="0"/>
              <a:t>/ </a:t>
            </a:r>
            <a:r>
              <a:rPr lang="zh-CN" altLang="en-US" dirty="0"/>
              <a:t>挂起（</a:t>
            </a:r>
            <a:r>
              <a:rPr lang="en-US" altLang="zh-CN" dirty="0"/>
              <a:t>Blocked, suspend</a:t>
            </a:r>
            <a:r>
              <a:rPr lang="zh-CN" altLang="en-US" dirty="0"/>
              <a:t>）：进程在外存并等待某事件的出现；</a:t>
            </a:r>
          </a:p>
          <a:p>
            <a:r>
              <a:rPr lang="zh-CN" altLang="en-US" dirty="0"/>
              <a:t>就绪 </a:t>
            </a:r>
            <a:r>
              <a:rPr lang="en-US" altLang="zh-CN" dirty="0"/>
              <a:t>/ </a:t>
            </a:r>
            <a:r>
              <a:rPr lang="zh-CN" altLang="en-US" dirty="0"/>
              <a:t>挂起（</a:t>
            </a:r>
            <a:r>
              <a:rPr lang="en-US" altLang="zh-CN" dirty="0"/>
              <a:t>Ready, suspend</a:t>
            </a:r>
            <a:r>
              <a:rPr lang="zh-CN" altLang="en-US" dirty="0"/>
              <a:t>）：进程在外存，但只要进入内存，即可运行；</a:t>
            </a:r>
          </a:p>
          <a:p>
            <a:endParaRPr lang="zh-CN" altLang="en-US" dirty="0"/>
          </a:p>
        </p:txBody>
      </p:sp>
      <p:sp>
        <p:nvSpPr>
          <p:cNvPr id="4" name="日期占位符 3"/>
          <p:cNvSpPr>
            <a:spLocks noGrp="1"/>
          </p:cNvSpPr>
          <p:nvPr>
            <p:ph type="dt" sz="half" idx="10"/>
          </p:nvPr>
        </p:nvSpPr>
        <p:spPr/>
        <p:txBody>
          <a:bodyPr/>
          <a:lstStyle/>
          <a:p>
            <a:fld id="{B441149C-0C8C-6F40-ABB0-E1E655F0A72D}"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28</a:t>
            </a:fld>
            <a:endParaRPr lang="zh-CN" altLang="en-US"/>
          </a:p>
        </p:txBody>
      </p:sp>
    </p:spTree>
    <p:extLst>
      <p:ext uri="{BB962C8B-B14F-4D97-AF65-F5344CB8AC3E}">
        <p14:creationId xmlns:p14="http://schemas.microsoft.com/office/powerpoint/2010/main" val="3623569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4941888"/>
            <a:ext cx="9144000" cy="1414462"/>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kumimoji="1" lang="zh-CN" altLang="en-US" dirty="0"/>
              <a:t>外存</a:t>
            </a:r>
            <a:endParaRPr kumimoji="1" lang="en-US" altLang="zh-CN" dirty="0"/>
          </a:p>
          <a:p>
            <a:r>
              <a:rPr kumimoji="1" lang="en-US" altLang="zh-CN" dirty="0"/>
              <a:t>Swap</a:t>
            </a:r>
            <a:r>
              <a:rPr kumimoji="1" lang="zh-CN" altLang="en-US" dirty="0"/>
              <a:t> </a:t>
            </a:r>
            <a:r>
              <a:rPr kumimoji="1" lang="en-US" altLang="zh-CN" dirty="0"/>
              <a:t>Page File</a:t>
            </a:r>
            <a:endParaRPr kumimoji="1" lang="zh-CN" altLang="en-US" dirty="0"/>
          </a:p>
        </p:txBody>
      </p:sp>
      <p:sp>
        <p:nvSpPr>
          <p:cNvPr id="5" name="矩形 4"/>
          <p:cNvSpPr/>
          <p:nvPr/>
        </p:nvSpPr>
        <p:spPr>
          <a:xfrm>
            <a:off x="0" y="2065328"/>
            <a:ext cx="9144000" cy="2853814"/>
          </a:xfrm>
          <a:prstGeom prst="rect">
            <a:avLst/>
          </a:prstGeom>
        </p:spPr>
        <p:style>
          <a:lnRef idx="1">
            <a:schemeClr val="accent3"/>
          </a:lnRef>
          <a:fillRef idx="2">
            <a:schemeClr val="accent3"/>
          </a:fillRef>
          <a:effectRef idx="1">
            <a:schemeClr val="accent3"/>
          </a:effectRef>
          <a:fontRef idx="minor">
            <a:schemeClr val="dk1"/>
          </a:fontRef>
        </p:style>
        <p:txBody>
          <a:bodyPr rtlCol="0" anchor="t" anchorCtr="0"/>
          <a:lstStyle/>
          <a:p>
            <a:r>
              <a:rPr kumimoji="1" lang="zh-CN" altLang="en-US" dirty="0"/>
              <a:t>内存</a:t>
            </a:r>
            <a:r>
              <a:rPr kumimoji="1" lang="en-US" altLang="zh-CN" dirty="0"/>
              <a:t>/Main Memory</a:t>
            </a:r>
            <a:endParaRPr kumimoji="1" lang="zh-CN" altLang="en-US" dirty="0"/>
          </a:p>
        </p:txBody>
      </p:sp>
      <p:sp>
        <p:nvSpPr>
          <p:cNvPr id="515074" name="Rectangle 2"/>
          <p:cNvSpPr>
            <a:spLocks noGrp="1" noChangeArrowheads="1"/>
          </p:cNvSpPr>
          <p:nvPr>
            <p:ph type="title"/>
          </p:nvPr>
        </p:nvSpPr>
        <p:spPr/>
        <p:txBody>
          <a:bodyPr/>
          <a:lstStyle/>
          <a:p>
            <a:r>
              <a:rPr lang="zh-CN" altLang="en-US" dirty="0"/>
              <a:t>具有双挂起状态的进程状态图</a:t>
            </a:r>
          </a:p>
        </p:txBody>
      </p:sp>
      <p:sp>
        <p:nvSpPr>
          <p:cNvPr id="515076" name="Oval 4"/>
          <p:cNvSpPr>
            <a:spLocks noChangeArrowheads="1"/>
          </p:cNvSpPr>
          <p:nvPr/>
        </p:nvSpPr>
        <p:spPr bwMode="auto">
          <a:xfrm>
            <a:off x="3770623" y="2119543"/>
            <a:ext cx="1223962" cy="10080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执行</a:t>
            </a:r>
          </a:p>
        </p:txBody>
      </p:sp>
      <p:sp>
        <p:nvSpPr>
          <p:cNvPr id="515078" name="Oval 6"/>
          <p:cNvSpPr>
            <a:spLocks noChangeArrowheads="1"/>
          </p:cNvSpPr>
          <p:nvPr/>
        </p:nvSpPr>
        <p:spPr bwMode="auto">
          <a:xfrm>
            <a:off x="2128445" y="3487708"/>
            <a:ext cx="1420813" cy="10080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就绪</a:t>
            </a:r>
          </a:p>
        </p:txBody>
      </p:sp>
      <p:sp>
        <p:nvSpPr>
          <p:cNvPr id="515079" name="Oval 7"/>
          <p:cNvSpPr>
            <a:spLocks noChangeArrowheads="1"/>
          </p:cNvSpPr>
          <p:nvPr/>
        </p:nvSpPr>
        <p:spPr bwMode="auto">
          <a:xfrm>
            <a:off x="5297095" y="3560733"/>
            <a:ext cx="1709738" cy="10080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阻塞</a:t>
            </a:r>
          </a:p>
        </p:txBody>
      </p:sp>
      <p:sp>
        <p:nvSpPr>
          <p:cNvPr id="515080" name="Oval 8"/>
          <p:cNvSpPr>
            <a:spLocks noChangeArrowheads="1"/>
          </p:cNvSpPr>
          <p:nvPr/>
        </p:nvSpPr>
        <p:spPr bwMode="auto">
          <a:xfrm>
            <a:off x="1692275" y="5252618"/>
            <a:ext cx="1584325" cy="1008062"/>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zh-CN" altLang="en-US" dirty="0">
                <a:latin typeface="+mn-ea"/>
              </a:rPr>
              <a:t>挂起</a:t>
            </a:r>
          </a:p>
          <a:p>
            <a:pPr algn="ctr"/>
            <a:r>
              <a:rPr lang="zh-CN" altLang="en-US" dirty="0">
                <a:latin typeface="+mn-ea"/>
              </a:rPr>
              <a:t>就绪</a:t>
            </a:r>
          </a:p>
        </p:txBody>
      </p:sp>
      <p:sp>
        <p:nvSpPr>
          <p:cNvPr id="515081" name="Oval 9"/>
          <p:cNvSpPr>
            <a:spLocks noChangeArrowheads="1"/>
          </p:cNvSpPr>
          <p:nvPr/>
        </p:nvSpPr>
        <p:spPr bwMode="auto">
          <a:xfrm>
            <a:off x="4860925" y="5325643"/>
            <a:ext cx="1727200" cy="1008062"/>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zh-CN" altLang="en-US" dirty="0">
                <a:latin typeface="+mn-ea"/>
              </a:rPr>
              <a:t>挂起</a:t>
            </a:r>
          </a:p>
          <a:p>
            <a:pPr algn="ctr"/>
            <a:r>
              <a:rPr lang="zh-CN" altLang="en-US" dirty="0">
                <a:latin typeface="+mn-ea"/>
              </a:rPr>
              <a:t>阻塞</a:t>
            </a:r>
          </a:p>
        </p:txBody>
      </p:sp>
      <p:sp>
        <p:nvSpPr>
          <p:cNvPr id="515083" name="Text Box 11"/>
          <p:cNvSpPr txBox="1">
            <a:spLocks noChangeArrowheads="1"/>
          </p:cNvSpPr>
          <p:nvPr/>
        </p:nvSpPr>
        <p:spPr bwMode="auto">
          <a:xfrm>
            <a:off x="4017427" y="4051836"/>
            <a:ext cx="119055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Arial"/>
                <a:cs typeface="Arial"/>
              </a:rPr>
              <a:t>事件发生</a:t>
            </a:r>
          </a:p>
        </p:txBody>
      </p:sp>
      <p:sp>
        <p:nvSpPr>
          <p:cNvPr id="515089" name="Text Box 17"/>
          <p:cNvSpPr txBox="1">
            <a:spLocks noChangeArrowheads="1"/>
          </p:cNvSpPr>
          <p:nvPr/>
        </p:nvSpPr>
        <p:spPr bwMode="auto">
          <a:xfrm>
            <a:off x="1480502" y="4498188"/>
            <a:ext cx="64794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挂起</a:t>
            </a:r>
          </a:p>
        </p:txBody>
      </p:sp>
      <p:sp>
        <p:nvSpPr>
          <p:cNvPr id="515091" name="Text Box 19"/>
          <p:cNvSpPr txBox="1">
            <a:spLocks noChangeArrowheads="1"/>
          </p:cNvSpPr>
          <p:nvPr/>
        </p:nvSpPr>
        <p:spPr bwMode="auto">
          <a:xfrm>
            <a:off x="3600482" y="5375944"/>
            <a:ext cx="115252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dirty="0">
                <a:latin typeface="+mn-ea"/>
              </a:rPr>
              <a:t>事件发生</a:t>
            </a:r>
          </a:p>
        </p:txBody>
      </p:sp>
      <p:sp>
        <p:nvSpPr>
          <p:cNvPr id="515095" name="Text Box 23"/>
          <p:cNvSpPr txBox="1">
            <a:spLocks noChangeArrowheads="1"/>
          </p:cNvSpPr>
          <p:nvPr/>
        </p:nvSpPr>
        <p:spPr bwMode="auto">
          <a:xfrm>
            <a:off x="2684884" y="4784130"/>
            <a:ext cx="65630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激活</a:t>
            </a:r>
          </a:p>
        </p:txBody>
      </p:sp>
      <p:sp>
        <p:nvSpPr>
          <p:cNvPr id="515096" name="Text Box 24"/>
          <p:cNvSpPr txBox="1">
            <a:spLocks noChangeArrowheads="1"/>
          </p:cNvSpPr>
          <p:nvPr/>
        </p:nvSpPr>
        <p:spPr bwMode="auto">
          <a:xfrm>
            <a:off x="6501349" y="4968796"/>
            <a:ext cx="72298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挂起</a:t>
            </a:r>
          </a:p>
        </p:txBody>
      </p:sp>
      <p:sp>
        <p:nvSpPr>
          <p:cNvPr id="515100" name="Text Box 28"/>
          <p:cNvSpPr txBox="1">
            <a:spLocks noChangeArrowheads="1"/>
          </p:cNvSpPr>
          <p:nvPr/>
        </p:nvSpPr>
        <p:spPr bwMode="auto">
          <a:xfrm>
            <a:off x="5025490" y="2942939"/>
            <a:ext cx="112647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等待事件</a:t>
            </a:r>
          </a:p>
        </p:txBody>
      </p:sp>
      <p:sp>
        <p:nvSpPr>
          <p:cNvPr id="515102" name="Text Box 30"/>
          <p:cNvSpPr txBox="1">
            <a:spLocks noChangeArrowheads="1"/>
          </p:cNvSpPr>
          <p:nvPr/>
        </p:nvSpPr>
        <p:spPr bwMode="auto">
          <a:xfrm>
            <a:off x="1482114" y="2764770"/>
            <a:ext cx="6463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dirty="0">
                <a:latin typeface="+mn-ea"/>
              </a:rPr>
              <a:t>接纳</a:t>
            </a:r>
            <a:endParaRPr lang="en-US" altLang="zh-CN" dirty="0">
              <a:latin typeface="+mn-ea"/>
            </a:endParaRPr>
          </a:p>
        </p:txBody>
      </p:sp>
      <p:sp>
        <p:nvSpPr>
          <p:cNvPr id="2" name="日期占位符 1"/>
          <p:cNvSpPr>
            <a:spLocks noGrp="1"/>
          </p:cNvSpPr>
          <p:nvPr>
            <p:ph type="dt" sz="half" idx="10"/>
          </p:nvPr>
        </p:nvSpPr>
        <p:spPr/>
        <p:txBody>
          <a:bodyPr/>
          <a:lstStyle/>
          <a:p>
            <a:fld id="{256DCFDA-5801-3341-8293-BDD79B018B44}"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29</a:t>
            </a:fld>
            <a:endParaRPr lang="zh-CN" altLang="en-US"/>
          </a:p>
        </p:txBody>
      </p:sp>
      <p:sp>
        <p:nvSpPr>
          <p:cNvPr id="34" name="Text Box 11"/>
          <p:cNvSpPr txBox="1">
            <a:spLocks noChangeArrowheads="1"/>
          </p:cNvSpPr>
          <p:nvPr/>
        </p:nvSpPr>
        <p:spPr bwMode="auto">
          <a:xfrm>
            <a:off x="2708606" y="2749129"/>
            <a:ext cx="68652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Arial"/>
                <a:cs typeface="Arial"/>
              </a:rPr>
              <a:t>调度</a:t>
            </a:r>
          </a:p>
        </p:txBody>
      </p:sp>
      <p:sp>
        <p:nvSpPr>
          <p:cNvPr id="36" name="Text Box 11"/>
          <p:cNvSpPr txBox="1">
            <a:spLocks noChangeArrowheads="1"/>
          </p:cNvSpPr>
          <p:nvPr/>
        </p:nvSpPr>
        <p:spPr bwMode="auto">
          <a:xfrm>
            <a:off x="3513396" y="3266003"/>
            <a:ext cx="100806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Arial"/>
                <a:cs typeface="Arial"/>
              </a:rPr>
              <a:t>时间片</a:t>
            </a:r>
          </a:p>
        </p:txBody>
      </p:sp>
      <p:cxnSp>
        <p:nvCxnSpPr>
          <p:cNvPr id="8" name="直线箭头连接符 7"/>
          <p:cNvCxnSpPr>
            <a:stCxn id="515079" idx="5"/>
            <a:endCxn id="515081" idx="7"/>
          </p:cNvCxnSpPr>
          <p:nvPr/>
        </p:nvCxnSpPr>
        <p:spPr>
          <a:xfrm flipH="1">
            <a:off x="6335182" y="4421168"/>
            <a:ext cx="421266" cy="1052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线箭头连接符 9"/>
          <p:cNvCxnSpPr>
            <a:stCxn id="515076" idx="5"/>
            <a:endCxn id="515079" idx="1"/>
          </p:cNvCxnSpPr>
          <p:nvPr/>
        </p:nvCxnSpPr>
        <p:spPr>
          <a:xfrm>
            <a:off x="4815340" y="2979978"/>
            <a:ext cx="732140" cy="728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a:stCxn id="515076" idx="3"/>
            <a:endCxn id="515078" idx="7"/>
          </p:cNvCxnSpPr>
          <p:nvPr/>
        </p:nvCxnSpPr>
        <p:spPr>
          <a:xfrm flipH="1">
            <a:off x="3341185" y="2979978"/>
            <a:ext cx="608683" cy="6553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a:stCxn id="515078" idx="0"/>
            <a:endCxn id="515076" idx="2"/>
          </p:cNvCxnSpPr>
          <p:nvPr/>
        </p:nvCxnSpPr>
        <p:spPr>
          <a:xfrm flipV="1">
            <a:off x="2838852" y="2623574"/>
            <a:ext cx="931771" cy="864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Oval 6"/>
          <p:cNvSpPr>
            <a:spLocks noChangeArrowheads="1"/>
          </p:cNvSpPr>
          <p:nvPr/>
        </p:nvSpPr>
        <p:spPr bwMode="auto">
          <a:xfrm>
            <a:off x="1513311" y="1207129"/>
            <a:ext cx="1277480" cy="83135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新建</a:t>
            </a:r>
          </a:p>
        </p:txBody>
      </p:sp>
      <p:cxnSp>
        <p:nvCxnSpPr>
          <p:cNvPr id="24" name="直线箭头连接符 23"/>
          <p:cNvCxnSpPr>
            <a:stCxn id="54" idx="4"/>
            <a:endCxn id="515078" idx="1"/>
          </p:cNvCxnSpPr>
          <p:nvPr/>
        </p:nvCxnSpPr>
        <p:spPr>
          <a:xfrm>
            <a:off x="2152051" y="2038482"/>
            <a:ext cx="184467" cy="15968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直线箭头连接符 25"/>
          <p:cNvCxnSpPr>
            <a:stCxn id="515079" idx="2"/>
            <a:endCxn id="515078" idx="6"/>
          </p:cNvCxnSpPr>
          <p:nvPr/>
        </p:nvCxnSpPr>
        <p:spPr>
          <a:xfrm flipH="1" flipV="1">
            <a:off x="3549258" y="3991739"/>
            <a:ext cx="1747837" cy="73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线箭头连接符 27"/>
          <p:cNvCxnSpPr>
            <a:stCxn id="515078" idx="3"/>
            <a:endCxn id="515080" idx="1"/>
          </p:cNvCxnSpPr>
          <p:nvPr/>
        </p:nvCxnSpPr>
        <p:spPr>
          <a:xfrm flipH="1">
            <a:off x="1924294" y="4348143"/>
            <a:ext cx="412224" cy="1052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直线箭头连接符 38"/>
          <p:cNvCxnSpPr>
            <a:stCxn id="515080" idx="0"/>
            <a:endCxn id="515078" idx="4"/>
          </p:cNvCxnSpPr>
          <p:nvPr/>
        </p:nvCxnSpPr>
        <p:spPr>
          <a:xfrm flipV="1">
            <a:off x="2484438" y="4495770"/>
            <a:ext cx="354414" cy="756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stCxn id="515081" idx="2"/>
            <a:endCxn id="515080" idx="6"/>
          </p:cNvCxnSpPr>
          <p:nvPr/>
        </p:nvCxnSpPr>
        <p:spPr>
          <a:xfrm flipH="1" flipV="1">
            <a:off x="3276600" y="5756649"/>
            <a:ext cx="1584325" cy="73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直线箭头连接符 69"/>
          <p:cNvCxnSpPr>
            <a:stCxn id="515081" idx="0"/>
            <a:endCxn id="515079" idx="4"/>
          </p:cNvCxnSpPr>
          <p:nvPr/>
        </p:nvCxnSpPr>
        <p:spPr>
          <a:xfrm flipV="1">
            <a:off x="5724525" y="4568795"/>
            <a:ext cx="427439" cy="756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Text Box 23"/>
          <p:cNvSpPr txBox="1">
            <a:spLocks noChangeArrowheads="1"/>
          </p:cNvSpPr>
          <p:nvPr/>
        </p:nvSpPr>
        <p:spPr bwMode="auto">
          <a:xfrm>
            <a:off x="5284124" y="4601064"/>
            <a:ext cx="65630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激活</a:t>
            </a:r>
          </a:p>
        </p:txBody>
      </p:sp>
      <p:sp>
        <p:nvSpPr>
          <p:cNvPr id="75" name="Oval 6"/>
          <p:cNvSpPr>
            <a:spLocks noChangeArrowheads="1"/>
          </p:cNvSpPr>
          <p:nvPr/>
        </p:nvSpPr>
        <p:spPr bwMode="auto">
          <a:xfrm>
            <a:off x="5346504" y="1133757"/>
            <a:ext cx="1187842" cy="904725"/>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退出</a:t>
            </a:r>
          </a:p>
        </p:txBody>
      </p:sp>
      <p:cxnSp>
        <p:nvCxnSpPr>
          <p:cNvPr id="76" name="直线箭头连接符 75"/>
          <p:cNvCxnSpPr>
            <a:stCxn id="515076" idx="7"/>
            <a:endCxn id="75" idx="3"/>
          </p:cNvCxnSpPr>
          <p:nvPr/>
        </p:nvCxnSpPr>
        <p:spPr>
          <a:xfrm flipV="1">
            <a:off x="4815340" y="1905988"/>
            <a:ext cx="705119" cy="3611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9" name="Text Box 11"/>
          <p:cNvSpPr txBox="1">
            <a:spLocks noChangeArrowheads="1"/>
          </p:cNvSpPr>
          <p:nvPr/>
        </p:nvSpPr>
        <p:spPr bwMode="auto">
          <a:xfrm>
            <a:off x="4521459" y="1669150"/>
            <a:ext cx="68652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Arial"/>
                <a:cs typeface="Arial"/>
              </a:rPr>
              <a:t>完成</a:t>
            </a:r>
          </a:p>
        </p:txBody>
      </p:sp>
    </p:spTree>
    <p:extLst>
      <p:ext uri="{BB962C8B-B14F-4D97-AF65-F5344CB8AC3E}">
        <p14:creationId xmlns:p14="http://schemas.microsoft.com/office/powerpoint/2010/main" val="244040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dirty="0"/>
              <a:t>前趋图定义</a:t>
            </a:r>
          </a:p>
        </p:txBody>
      </p:sp>
      <p:sp>
        <p:nvSpPr>
          <p:cNvPr id="4" name="内容占位符 3"/>
          <p:cNvSpPr>
            <a:spLocks noGrp="1"/>
          </p:cNvSpPr>
          <p:nvPr>
            <p:ph idx="1"/>
          </p:nvPr>
        </p:nvSpPr>
        <p:spPr>
          <a:xfrm>
            <a:off x="457200" y="1351128"/>
            <a:ext cx="8229600" cy="3589172"/>
          </a:xfrm>
        </p:spPr>
        <p:txBody>
          <a:bodyPr>
            <a:normAutofit fontScale="92500"/>
          </a:bodyPr>
          <a:lstStyle/>
          <a:p>
            <a:r>
              <a:rPr lang="zh-CN" altLang="en-US" dirty="0"/>
              <a:t>有向无循环图</a:t>
            </a:r>
          </a:p>
          <a:p>
            <a:r>
              <a:rPr lang="zh-CN" altLang="en-US" dirty="0"/>
              <a:t>表示方式</a:t>
            </a:r>
          </a:p>
          <a:p>
            <a:pPr lvl="1"/>
            <a:r>
              <a:rPr lang="en-US" altLang="zh-CN" dirty="0"/>
              <a:t>p1</a:t>
            </a:r>
            <a:r>
              <a:rPr lang="en-US" altLang="zh-CN" dirty="0">
                <a:sym typeface="Wingdings" pitchFamily="2" charset="2"/>
              </a:rPr>
              <a:t></a:t>
            </a:r>
            <a:r>
              <a:rPr lang="en-US" altLang="zh-CN" dirty="0"/>
              <a:t>p2</a:t>
            </a:r>
          </a:p>
          <a:p>
            <a:pPr lvl="1"/>
            <a:r>
              <a:rPr lang="en-US" altLang="zh-CN" dirty="0">
                <a:sym typeface="Wingdings" pitchFamily="2" charset="2"/>
              </a:rPr>
              <a:t></a:t>
            </a:r>
            <a:r>
              <a:rPr lang="en-US" altLang="zh-CN" dirty="0"/>
              <a:t>={(p1,p2)| p1 </a:t>
            </a:r>
            <a:r>
              <a:rPr lang="zh-CN" altLang="en-US" dirty="0"/>
              <a:t>必须在</a:t>
            </a:r>
            <a:r>
              <a:rPr lang="en-US" altLang="zh-CN" dirty="0"/>
              <a:t>p2</a:t>
            </a:r>
            <a:r>
              <a:rPr lang="zh-CN" altLang="en-US" dirty="0"/>
              <a:t>开始前完成</a:t>
            </a:r>
            <a:r>
              <a:rPr lang="en-US" altLang="zh-CN" dirty="0"/>
              <a:t>}</a:t>
            </a:r>
          </a:p>
          <a:p>
            <a:r>
              <a:rPr lang="zh-CN" altLang="en-US" dirty="0"/>
              <a:t>节点表示：一条语句，一个程序段，一进程。</a:t>
            </a:r>
          </a:p>
        </p:txBody>
      </p:sp>
      <p:sp>
        <p:nvSpPr>
          <p:cNvPr id="37894" name="Oval 6"/>
          <p:cNvSpPr>
            <a:spLocks noChangeArrowheads="1"/>
          </p:cNvSpPr>
          <p:nvPr/>
        </p:nvSpPr>
        <p:spPr bwMode="auto">
          <a:xfrm>
            <a:off x="3671888" y="4950418"/>
            <a:ext cx="504825" cy="50323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P1</a:t>
            </a:r>
          </a:p>
        </p:txBody>
      </p:sp>
      <p:sp>
        <p:nvSpPr>
          <p:cNvPr id="37896" name="Oval 8"/>
          <p:cNvSpPr>
            <a:spLocks noChangeArrowheads="1"/>
          </p:cNvSpPr>
          <p:nvPr/>
        </p:nvSpPr>
        <p:spPr bwMode="auto">
          <a:xfrm>
            <a:off x="5111750" y="4734518"/>
            <a:ext cx="504825" cy="50323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P2</a:t>
            </a:r>
          </a:p>
        </p:txBody>
      </p:sp>
      <p:sp>
        <p:nvSpPr>
          <p:cNvPr id="37897" name="Oval 9"/>
          <p:cNvSpPr>
            <a:spLocks noChangeArrowheads="1"/>
          </p:cNvSpPr>
          <p:nvPr/>
        </p:nvSpPr>
        <p:spPr bwMode="auto">
          <a:xfrm>
            <a:off x="5111750" y="5598118"/>
            <a:ext cx="504825" cy="50323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P3</a:t>
            </a:r>
          </a:p>
        </p:txBody>
      </p:sp>
      <p:sp>
        <p:nvSpPr>
          <p:cNvPr id="37898" name="Oval 10"/>
          <p:cNvSpPr>
            <a:spLocks noChangeArrowheads="1"/>
          </p:cNvSpPr>
          <p:nvPr/>
        </p:nvSpPr>
        <p:spPr bwMode="auto">
          <a:xfrm>
            <a:off x="6408738" y="4805956"/>
            <a:ext cx="504825" cy="503237"/>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P4</a:t>
            </a:r>
          </a:p>
        </p:txBody>
      </p:sp>
      <p:sp>
        <p:nvSpPr>
          <p:cNvPr id="37899" name="Line 11"/>
          <p:cNvSpPr>
            <a:spLocks noChangeShapeType="1"/>
          </p:cNvSpPr>
          <p:nvPr/>
        </p:nvSpPr>
        <p:spPr bwMode="auto">
          <a:xfrm flipV="1">
            <a:off x="4176713" y="4877393"/>
            <a:ext cx="935037" cy="2159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7900" name="Line 12"/>
          <p:cNvSpPr>
            <a:spLocks noChangeShapeType="1"/>
          </p:cNvSpPr>
          <p:nvPr/>
        </p:nvSpPr>
        <p:spPr bwMode="auto">
          <a:xfrm>
            <a:off x="4176713" y="5310781"/>
            <a:ext cx="935037"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7901" name="Line 13"/>
          <p:cNvSpPr>
            <a:spLocks noChangeShapeType="1"/>
          </p:cNvSpPr>
          <p:nvPr/>
        </p:nvSpPr>
        <p:spPr bwMode="auto">
          <a:xfrm>
            <a:off x="5616575" y="4950418"/>
            <a:ext cx="792163" cy="714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7902" name="Line 14"/>
          <p:cNvSpPr>
            <a:spLocks noChangeShapeType="1"/>
          </p:cNvSpPr>
          <p:nvPr/>
        </p:nvSpPr>
        <p:spPr bwMode="auto">
          <a:xfrm flipV="1">
            <a:off x="5616575" y="5237756"/>
            <a:ext cx="792163" cy="5762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9E91ED8F-3DFA-C346-978E-F7F6D025B1EC}"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3</a:t>
            </a:fld>
            <a:endParaRPr lang="zh-CN" altLang="en-US"/>
          </a:p>
        </p:txBody>
      </p:sp>
    </p:spTree>
    <p:extLst>
      <p:ext uri="{BB962C8B-B14F-4D97-AF65-F5344CB8AC3E}">
        <p14:creationId xmlns:p14="http://schemas.microsoft.com/office/powerpoint/2010/main" val="2847361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Linux</a:t>
            </a:r>
            <a:endParaRPr kumimoji="1" lang="zh-CN" altLang="en-US" dirty="0"/>
          </a:p>
        </p:txBody>
      </p:sp>
      <p:sp>
        <p:nvSpPr>
          <p:cNvPr id="3" name="日期占位符 2"/>
          <p:cNvSpPr>
            <a:spLocks noGrp="1"/>
          </p:cNvSpPr>
          <p:nvPr>
            <p:ph type="dt" sz="half" idx="10"/>
          </p:nvPr>
        </p:nvSpPr>
        <p:spPr/>
        <p:txBody>
          <a:bodyPr/>
          <a:lstStyle/>
          <a:p>
            <a:fld id="{5D92939C-7CC0-6247-8DBC-2467857404FB}"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30</a:t>
            </a:fld>
            <a:endParaRPr lang="zh-CN" altLang="en-US"/>
          </a:p>
        </p:txBody>
      </p:sp>
      <p:pic>
        <p:nvPicPr>
          <p:cNvPr id="6" name="图片 5"/>
          <p:cNvPicPr>
            <a:picLocks noChangeAspect="1"/>
          </p:cNvPicPr>
          <p:nvPr/>
        </p:nvPicPr>
        <p:blipFill>
          <a:blip r:embed="rId3"/>
          <a:stretch>
            <a:fillRect/>
          </a:stretch>
        </p:blipFill>
        <p:spPr>
          <a:xfrm>
            <a:off x="1756512" y="1376454"/>
            <a:ext cx="5914001" cy="4681446"/>
          </a:xfrm>
          <a:prstGeom prst="rect">
            <a:avLst/>
          </a:prstGeom>
        </p:spPr>
      </p:pic>
      <p:sp>
        <p:nvSpPr>
          <p:cNvPr id="8" name="椭圆 7"/>
          <p:cNvSpPr/>
          <p:nvPr/>
        </p:nvSpPr>
        <p:spPr>
          <a:xfrm>
            <a:off x="3600850" y="4028698"/>
            <a:ext cx="882000" cy="882000"/>
          </a:xfrm>
          <a:prstGeom prst="ellipse">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kumimoji="1" lang="en-US" altLang="zh-CN" sz="1400" b="1" dirty="0">
                <a:solidFill>
                  <a:schemeClr val="tx1"/>
                </a:solidFill>
                <a:latin typeface="Times New Roman"/>
                <a:cs typeface="Times New Roman"/>
              </a:rPr>
              <a:t>Ready</a:t>
            </a:r>
            <a:endParaRPr kumimoji="1" lang="zh-CN" altLang="en-US" sz="1400" b="1" dirty="0">
              <a:solidFill>
                <a:schemeClr val="tx1"/>
              </a:solidFill>
              <a:latin typeface="Times New Roman"/>
              <a:cs typeface="Times New Roman"/>
            </a:endParaRPr>
          </a:p>
        </p:txBody>
      </p:sp>
      <p:sp>
        <p:nvSpPr>
          <p:cNvPr id="9" name="椭圆 8"/>
          <p:cNvSpPr/>
          <p:nvPr/>
        </p:nvSpPr>
        <p:spPr>
          <a:xfrm>
            <a:off x="2375511" y="2798258"/>
            <a:ext cx="882000" cy="882000"/>
          </a:xfrm>
          <a:prstGeom prst="ellipse">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kumimoji="1" lang="en-US" altLang="zh-CN" sz="1400" b="1" dirty="0">
                <a:solidFill>
                  <a:schemeClr val="tx1"/>
                </a:solidFill>
                <a:latin typeface="Times New Roman"/>
                <a:cs typeface="Times New Roman"/>
              </a:rPr>
              <a:t>Traced</a:t>
            </a:r>
            <a:endParaRPr kumimoji="1" lang="zh-CN" altLang="en-US" sz="1400" b="1" dirty="0">
              <a:solidFill>
                <a:schemeClr val="tx1"/>
              </a:solidFill>
              <a:latin typeface="Times New Roman"/>
              <a:cs typeface="Times New Roman"/>
            </a:endParaRPr>
          </a:p>
        </p:txBody>
      </p:sp>
    </p:spTree>
    <p:extLst>
      <p:ext uri="{BB962C8B-B14F-4D97-AF65-F5344CB8AC3E}">
        <p14:creationId xmlns:p14="http://schemas.microsoft.com/office/powerpoint/2010/main" val="3767047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top: mac </a:t>
            </a:r>
            <a:r>
              <a:rPr kumimoji="1" lang="en-US" altLang="zh-CN" dirty="0" err="1"/>
              <a:t>os</a:t>
            </a:r>
            <a:r>
              <a:rPr kumimoji="1" lang="en-US" altLang="zh-CN" dirty="0"/>
              <a:t> x</a:t>
            </a:r>
            <a:endParaRPr kumimoji="1" lang="zh-CN" altLang="en-US" dirty="0"/>
          </a:p>
        </p:txBody>
      </p:sp>
      <p:sp>
        <p:nvSpPr>
          <p:cNvPr id="3" name="日期占位符 2"/>
          <p:cNvSpPr>
            <a:spLocks noGrp="1"/>
          </p:cNvSpPr>
          <p:nvPr>
            <p:ph type="dt" sz="half" idx="10"/>
          </p:nvPr>
        </p:nvSpPr>
        <p:spPr/>
        <p:txBody>
          <a:bodyPr/>
          <a:lstStyle/>
          <a:p>
            <a:fld id="{99C10465-45D0-AB45-A41F-B37083FA5094}"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31</a:t>
            </a:fld>
            <a:endParaRPr lang="zh-CN" altLang="en-US"/>
          </a:p>
        </p:txBody>
      </p:sp>
      <p:pic>
        <p:nvPicPr>
          <p:cNvPr id="6" name="图片 5"/>
          <p:cNvPicPr>
            <a:picLocks noChangeAspect="1"/>
          </p:cNvPicPr>
          <p:nvPr/>
        </p:nvPicPr>
        <p:blipFill>
          <a:blip r:embed="rId2"/>
          <a:stretch>
            <a:fillRect/>
          </a:stretch>
        </p:blipFill>
        <p:spPr>
          <a:xfrm>
            <a:off x="0" y="1144678"/>
            <a:ext cx="9144000" cy="5686425"/>
          </a:xfrm>
          <a:prstGeom prst="rect">
            <a:avLst/>
          </a:prstGeom>
        </p:spPr>
      </p:pic>
      <p:sp>
        <p:nvSpPr>
          <p:cNvPr id="7" name="圆角矩形 6"/>
          <p:cNvSpPr/>
          <p:nvPr/>
        </p:nvSpPr>
        <p:spPr>
          <a:xfrm>
            <a:off x="7831414" y="2339892"/>
            <a:ext cx="773073" cy="4518108"/>
          </a:xfrm>
          <a:prstGeom prst="roundRect">
            <a:avLst>
              <a:gd name="adj" fmla="val 10583"/>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2609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htop</a:t>
            </a:r>
            <a:endParaRPr kumimoji="1" lang="zh-CN" altLang="en-US" dirty="0"/>
          </a:p>
        </p:txBody>
      </p:sp>
      <p:sp>
        <p:nvSpPr>
          <p:cNvPr id="3" name="日期占位符 2"/>
          <p:cNvSpPr>
            <a:spLocks noGrp="1"/>
          </p:cNvSpPr>
          <p:nvPr>
            <p:ph type="dt" sz="half" idx="10"/>
          </p:nvPr>
        </p:nvSpPr>
        <p:spPr/>
        <p:txBody>
          <a:bodyPr/>
          <a:lstStyle/>
          <a:p>
            <a:fld id="{EE5A6F3F-EB39-3B4A-AD2A-E47FBEAFF3B3}"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32</a:t>
            </a:fld>
            <a:endParaRPr lang="zh-CN" altLang="en-US"/>
          </a:p>
        </p:txBody>
      </p:sp>
      <p:pic>
        <p:nvPicPr>
          <p:cNvPr id="10" name="图片 9"/>
          <p:cNvPicPr>
            <a:picLocks noChangeAspect="1"/>
          </p:cNvPicPr>
          <p:nvPr/>
        </p:nvPicPr>
        <p:blipFill>
          <a:blip r:embed="rId2"/>
          <a:stretch>
            <a:fillRect/>
          </a:stretch>
        </p:blipFill>
        <p:spPr>
          <a:xfrm>
            <a:off x="0" y="1283574"/>
            <a:ext cx="9144000" cy="5519651"/>
          </a:xfrm>
          <a:prstGeom prst="rect">
            <a:avLst/>
          </a:prstGeom>
        </p:spPr>
      </p:pic>
      <p:sp>
        <p:nvSpPr>
          <p:cNvPr id="9" name="圆角矩形 8"/>
          <p:cNvSpPr/>
          <p:nvPr/>
        </p:nvSpPr>
        <p:spPr>
          <a:xfrm>
            <a:off x="3398317" y="3080658"/>
            <a:ext cx="223418" cy="3515721"/>
          </a:xfrm>
          <a:prstGeom prst="roundRect">
            <a:avLst>
              <a:gd name="adj" fmla="val 10583"/>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9103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思考</a:t>
            </a:r>
          </a:p>
        </p:txBody>
      </p:sp>
      <p:sp>
        <p:nvSpPr>
          <p:cNvPr id="7" name="副标题 6"/>
          <p:cNvSpPr>
            <a:spLocks noGrp="1"/>
          </p:cNvSpPr>
          <p:nvPr>
            <p:ph idx="1"/>
          </p:nvPr>
        </p:nvSpPr>
        <p:spPr/>
        <p:txBody>
          <a:bodyPr/>
          <a:lstStyle/>
          <a:p>
            <a:r>
              <a:rPr kumimoji="1" lang="zh-CN" altLang="en-US" dirty="0"/>
              <a:t>这些模型是不是完善的？</a:t>
            </a:r>
            <a:endParaRPr kumimoji="1" lang="en-US" altLang="zh-CN" dirty="0"/>
          </a:p>
          <a:p>
            <a:pPr lvl="1"/>
            <a:r>
              <a:rPr kumimoji="1" lang="en-US" altLang="zh-CN" dirty="0"/>
              <a:t>Error handling</a:t>
            </a:r>
            <a:endParaRPr kumimoji="1" lang="zh-CN" altLang="en-US" dirty="0"/>
          </a:p>
        </p:txBody>
      </p:sp>
      <p:sp>
        <p:nvSpPr>
          <p:cNvPr id="3" name="日期占位符 2"/>
          <p:cNvSpPr>
            <a:spLocks noGrp="1"/>
          </p:cNvSpPr>
          <p:nvPr>
            <p:ph type="dt" sz="half" idx="10"/>
          </p:nvPr>
        </p:nvSpPr>
        <p:spPr/>
        <p:txBody>
          <a:bodyPr/>
          <a:lstStyle/>
          <a:p>
            <a:fld id="{AABE89D1-733D-2E42-95CA-6F1E2332A9D6}"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33</a:t>
            </a:fld>
            <a:endParaRPr lang="zh-CN" altLang="en-US"/>
          </a:p>
        </p:txBody>
      </p:sp>
    </p:spTree>
    <p:extLst>
      <p:ext uri="{BB962C8B-B14F-4D97-AF65-F5344CB8AC3E}">
        <p14:creationId xmlns:p14="http://schemas.microsoft.com/office/powerpoint/2010/main" val="356276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操作系统对进程的控制</a:t>
            </a:r>
          </a:p>
        </p:txBody>
      </p:sp>
      <p:sp>
        <p:nvSpPr>
          <p:cNvPr id="7" name="内容占位符 6"/>
          <p:cNvSpPr>
            <a:spLocks noGrp="1"/>
          </p:cNvSpPr>
          <p:nvPr>
            <p:ph idx="1"/>
          </p:nvPr>
        </p:nvSpPr>
        <p:spPr/>
        <p:txBody>
          <a:bodyPr/>
          <a:lstStyle/>
          <a:p>
            <a:r>
              <a:rPr lang="zh-CN" altLang="en-US" dirty="0"/>
              <a:t>操作系统内核</a:t>
            </a:r>
            <a:endParaRPr lang="en-US" altLang="zh-CN" dirty="0"/>
          </a:p>
          <a:p>
            <a:pPr lvl="1"/>
            <a:r>
              <a:rPr lang="zh-CN" altLang="en-US" dirty="0"/>
              <a:t>一些与硬件紧密相关的模块或运行频率较高的模块，公用基本操作模块等常驻内存，便于提高操作系统运行效能的软件，称为操作系统的内核。</a:t>
            </a:r>
          </a:p>
          <a:p>
            <a:endParaRPr lang="zh-CN" altLang="en-US" dirty="0"/>
          </a:p>
          <a:p>
            <a:endParaRPr lang="zh-CN" altLang="en-US" dirty="0"/>
          </a:p>
        </p:txBody>
      </p:sp>
      <p:sp>
        <p:nvSpPr>
          <p:cNvPr id="3" name="日期占位符 2"/>
          <p:cNvSpPr>
            <a:spLocks noGrp="1"/>
          </p:cNvSpPr>
          <p:nvPr>
            <p:ph type="dt" sz="half" idx="10"/>
          </p:nvPr>
        </p:nvSpPr>
        <p:spPr/>
        <p:txBody>
          <a:bodyPr/>
          <a:lstStyle/>
          <a:p>
            <a:fld id="{C6F21F22-DE56-4C4F-9F0D-9EEF07C1BB56}"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34</a:t>
            </a:fld>
            <a:endParaRPr lang="zh-CN" altLang="en-US"/>
          </a:p>
        </p:txBody>
      </p:sp>
    </p:spTree>
    <p:extLst>
      <p:ext uri="{BB962C8B-B14F-4D97-AF65-F5344CB8AC3E}">
        <p14:creationId xmlns:p14="http://schemas.microsoft.com/office/powerpoint/2010/main" val="261876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内核功能</a:t>
            </a:r>
          </a:p>
        </p:txBody>
      </p:sp>
      <p:sp>
        <p:nvSpPr>
          <p:cNvPr id="3" name="内容占位符 2"/>
          <p:cNvSpPr>
            <a:spLocks noGrp="1"/>
          </p:cNvSpPr>
          <p:nvPr>
            <p:ph idx="1"/>
          </p:nvPr>
        </p:nvSpPr>
        <p:spPr/>
        <p:txBody>
          <a:bodyPr/>
          <a:lstStyle/>
          <a:p>
            <a:r>
              <a:rPr lang="zh-CN" altLang="en-US" dirty="0"/>
              <a:t>进程管理：创建、撤消、调度、控制</a:t>
            </a:r>
          </a:p>
          <a:p>
            <a:r>
              <a:rPr lang="zh-CN" altLang="en-US" dirty="0"/>
              <a:t>存储管理：分配或回收空间、虚拟存储管理等。</a:t>
            </a:r>
          </a:p>
          <a:p>
            <a:r>
              <a:rPr lang="en-US" altLang="zh-CN" dirty="0"/>
              <a:t>I/O</a:t>
            </a:r>
            <a:r>
              <a:rPr lang="zh-CN" altLang="en-US" dirty="0"/>
              <a:t>设备管理：设备、通道的分配和回收、设备的管理、虚拟设备的实现等。</a:t>
            </a:r>
          </a:p>
          <a:p>
            <a:r>
              <a:rPr lang="zh-CN" altLang="en-US" dirty="0"/>
              <a:t>中断处理：操作系统的重要活动都依赖于中断。</a:t>
            </a:r>
          </a:p>
          <a:p>
            <a:endParaRPr lang="zh-CN" altLang="en-US" dirty="0"/>
          </a:p>
        </p:txBody>
      </p:sp>
      <p:sp>
        <p:nvSpPr>
          <p:cNvPr id="4" name="日期占位符 3"/>
          <p:cNvSpPr>
            <a:spLocks noGrp="1"/>
          </p:cNvSpPr>
          <p:nvPr>
            <p:ph type="dt" sz="half" idx="10"/>
          </p:nvPr>
        </p:nvSpPr>
        <p:spPr/>
        <p:txBody>
          <a:bodyPr/>
          <a:lstStyle/>
          <a:p>
            <a:fld id="{857BD9D0-24F3-7642-9EF8-0C184E98227F}"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35</a:t>
            </a:fld>
            <a:endParaRPr lang="zh-CN" altLang="en-US"/>
          </a:p>
        </p:txBody>
      </p:sp>
    </p:spTree>
    <p:extLst>
      <p:ext uri="{BB962C8B-B14F-4D97-AF65-F5344CB8AC3E}">
        <p14:creationId xmlns:p14="http://schemas.microsoft.com/office/powerpoint/2010/main" val="1269720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原语</a:t>
            </a:r>
            <a:r>
              <a:rPr lang="en-US" altLang="zh-CN" dirty="0"/>
              <a:t>(Primitive)</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由若干机器指令构成用以完成特定功能的一段程序，并在执行中不可分割的</a:t>
            </a:r>
            <a:endParaRPr lang="en-US" altLang="zh-CN" dirty="0"/>
          </a:p>
          <a:p>
            <a:pPr lvl="1"/>
            <a:r>
              <a:rPr lang="zh-CN" altLang="en-US" dirty="0"/>
              <a:t>操作系统内核的功能大都通过执行各种原语实现</a:t>
            </a:r>
          </a:p>
          <a:p>
            <a:r>
              <a:rPr lang="zh-CN" altLang="en-US" dirty="0"/>
              <a:t>原子操作</a:t>
            </a:r>
          </a:p>
          <a:p>
            <a:pPr lvl="1"/>
            <a:r>
              <a:rPr lang="zh-CN" altLang="en-US" dirty="0"/>
              <a:t>在一个操作中的所有动作，要么全做，要么全不做</a:t>
            </a:r>
            <a:endParaRPr lang="en-US" altLang="zh-CN" dirty="0"/>
          </a:p>
          <a:p>
            <a:pPr lvl="1"/>
            <a:r>
              <a:rPr lang="en-US" altLang="zh-CN" dirty="0"/>
              <a:t>All-or-None</a:t>
            </a:r>
            <a:endParaRPr lang="zh-CN" altLang="en-US" dirty="0"/>
          </a:p>
          <a:p>
            <a:endParaRPr lang="zh-CN" altLang="en-US" dirty="0"/>
          </a:p>
        </p:txBody>
      </p:sp>
      <p:sp>
        <p:nvSpPr>
          <p:cNvPr id="4" name="日期占位符 3"/>
          <p:cNvSpPr>
            <a:spLocks noGrp="1"/>
          </p:cNvSpPr>
          <p:nvPr>
            <p:ph type="dt" sz="half" idx="10"/>
          </p:nvPr>
        </p:nvSpPr>
        <p:spPr/>
        <p:txBody>
          <a:bodyPr/>
          <a:lstStyle/>
          <a:p>
            <a:fld id="{26819E6C-4D3E-FB47-AFDB-91C27896EC83}"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36</a:t>
            </a:fld>
            <a:endParaRPr lang="zh-CN" altLang="en-US"/>
          </a:p>
        </p:txBody>
      </p:sp>
    </p:spTree>
    <p:extLst>
      <p:ext uri="{BB962C8B-B14F-4D97-AF65-F5344CB8AC3E}">
        <p14:creationId xmlns:p14="http://schemas.microsoft.com/office/powerpoint/2010/main" val="1183303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原子操作</a:t>
            </a:r>
          </a:p>
        </p:txBody>
      </p:sp>
      <p:sp>
        <p:nvSpPr>
          <p:cNvPr id="3" name="内容占位符 2"/>
          <p:cNvSpPr>
            <a:spLocks noGrp="1"/>
          </p:cNvSpPr>
          <p:nvPr>
            <p:ph idx="1"/>
          </p:nvPr>
        </p:nvSpPr>
        <p:spPr/>
        <p:txBody>
          <a:bodyPr>
            <a:normAutofit/>
          </a:bodyPr>
          <a:lstStyle/>
          <a:p>
            <a:r>
              <a:rPr lang="zh-CN" altLang="en-US" dirty="0"/>
              <a:t>在单机系统</a:t>
            </a:r>
            <a:endParaRPr lang="en-US" altLang="zh-CN" dirty="0"/>
          </a:p>
          <a:p>
            <a:pPr lvl="1"/>
            <a:r>
              <a:rPr lang="zh-CN" altLang="en-US" dirty="0"/>
              <a:t>单条指令</a:t>
            </a:r>
            <a:endParaRPr lang="en-US" altLang="zh-CN" dirty="0"/>
          </a:p>
          <a:p>
            <a:pPr lvl="1"/>
            <a:r>
              <a:rPr lang="zh-CN" altLang="en-US" dirty="0"/>
              <a:t>采用屏蔽中断的方式来保证操作的原子性。</a:t>
            </a:r>
          </a:p>
          <a:p>
            <a:r>
              <a:rPr kumimoji="1" lang="zh-CN" altLang="en-US" dirty="0"/>
              <a:t>多核系统中：内存栅障（</a:t>
            </a:r>
            <a:r>
              <a:rPr kumimoji="1" lang="en-US" altLang="zh-CN" dirty="0"/>
              <a:t>memory barrier</a:t>
            </a:r>
            <a:r>
              <a:rPr kumimoji="1" lang="zh-CN" altLang="en-US" dirty="0"/>
              <a:t>）</a:t>
            </a:r>
            <a:endParaRPr kumimoji="1" lang="en-US" altLang="zh-CN" dirty="0"/>
          </a:p>
          <a:p>
            <a:pPr lvl="1"/>
            <a:r>
              <a:rPr kumimoji="1" lang="zh-CN" altLang="en-US" dirty="0"/>
              <a:t>一个</a:t>
            </a:r>
            <a:r>
              <a:rPr kumimoji="1" lang="en-US" altLang="zh-CN" dirty="0"/>
              <a:t>CPU</a:t>
            </a:r>
            <a:r>
              <a:rPr kumimoji="1" lang="zh-CN" altLang="en-US" dirty="0"/>
              <a:t>核在执行原子操作时，其他</a:t>
            </a:r>
            <a:r>
              <a:rPr kumimoji="1" lang="en-US" altLang="zh-CN" dirty="0"/>
              <a:t>CPU</a:t>
            </a:r>
            <a:r>
              <a:rPr kumimoji="1" lang="zh-CN" altLang="en-US" dirty="0"/>
              <a:t>核必须停止对内存操作或者不对指定的内存进行操作，避免数据竞争（</a:t>
            </a:r>
            <a:r>
              <a:rPr kumimoji="1" lang="en-US" altLang="zh-CN" dirty="0"/>
              <a:t>data race</a:t>
            </a:r>
            <a:r>
              <a:rPr kumimoji="1" lang="zh-CN" altLang="en-US" dirty="0"/>
              <a:t>）问题。</a:t>
            </a:r>
          </a:p>
        </p:txBody>
      </p:sp>
      <p:sp>
        <p:nvSpPr>
          <p:cNvPr id="4" name="日期占位符 3"/>
          <p:cNvSpPr>
            <a:spLocks noGrp="1"/>
          </p:cNvSpPr>
          <p:nvPr>
            <p:ph type="dt" sz="half" idx="10"/>
          </p:nvPr>
        </p:nvSpPr>
        <p:spPr/>
        <p:txBody>
          <a:bodyPr/>
          <a:lstStyle/>
          <a:p>
            <a:fld id="{A966249D-C5EF-234A-8A9C-A723E1DE7851}"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37</a:t>
            </a:fld>
            <a:endParaRPr lang="zh-CN" altLang="en-US"/>
          </a:p>
        </p:txBody>
      </p:sp>
    </p:spTree>
    <p:extLst>
      <p:ext uri="{BB962C8B-B14F-4D97-AF65-F5344CB8AC3E}">
        <p14:creationId xmlns:p14="http://schemas.microsoft.com/office/powerpoint/2010/main" val="2755058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操作系统控制结构</a:t>
            </a:r>
          </a:p>
        </p:txBody>
      </p:sp>
      <p:sp>
        <p:nvSpPr>
          <p:cNvPr id="3" name="内容占位符 2"/>
          <p:cNvSpPr>
            <a:spLocks noGrp="1"/>
          </p:cNvSpPr>
          <p:nvPr>
            <p:ph idx="1"/>
          </p:nvPr>
        </p:nvSpPr>
        <p:spPr/>
        <p:txBody>
          <a:bodyPr/>
          <a:lstStyle/>
          <a:p>
            <a:r>
              <a:rPr lang="zh-CN" altLang="en-US" dirty="0"/>
              <a:t>操作系统是管理计算机资源的</a:t>
            </a:r>
            <a:endParaRPr lang="en-US" altLang="zh-CN" dirty="0"/>
          </a:p>
          <a:p>
            <a:pPr lvl="1"/>
            <a:r>
              <a:rPr lang="zh-CN" altLang="en-US" dirty="0"/>
              <a:t>用表格（或数据结构）来记载各资源的信息</a:t>
            </a:r>
            <a:endParaRPr lang="en-US" altLang="zh-CN" dirty="0"/>
          </a:p>
          <a:p>
            <a:pPr lvl="1"/>
            <a:r>
              <a:rPr lang="zh-CN" altLang="en-US" dirty="0"/>
              <a:t>用代码来实现对资源的管理、维护、更新等。</a:t>
            </a:r>
          </a:p>
          <a:p>
            <a:r>
              <a:rPr lang="zh-CN" altLang="en-US" dirty="0"/>
              <a:t>常见的表（或数据结构）</a:t>
            </a:r>
            <a:endParaRPr lang="en-US" altLang="zh-CN" dirty="0"/>
          </a:p>
          <a:p>
            <a:pPr lvl="1"/>
            <a:r>
              <a:rPr lang="zh-CN" altLang="en-US" dirty="0"/>
              <a:t>存储表、设备表、文件表、进程表等。</a:t>
            </a:r>
          </a:p>
        </p:txBody>
      </p:sp>
      <p:sp>
        <p:nvSpPr>
          <p:cNvPr id="4" name="日期占位符 3"/>
          <p:cNvSpPr>
            <a:spLocks noGrp="1"/>
          </p:cNvSpPr>
          <p:nvPr>
            <p:ph type="dt" sz="half" idx="10"/>
          </p:nvPr>
        </p:nvSpPr>
        <p:spPr/>
        <p:txBody>
          <a:bodyPr/>
          <a:lstStyle/>
          <a:p>
            <a:fld id="{33692279-4968-E54E-9C75-032F83CDDD24}"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38</a:t>
            </a:fld>
            <a:endParaRPr lang="zh-CN" altLang="en-US"/>
          </a:p>
        </p:txBody>
      </p:sp>
    </p:spTree>
    <p:extLst>
      <p:ext uri="{BB962C8B-B14F-4D97-AF65-F5344CB8AC3E}">
        <p14:creationId xmlns:p14="http://schemas.microsoft.com/office/powerpoint/2010/main" val="3523120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zh-CN" altLang="en-US" dirty="0"/>
              <a:t>进程控制块</a:t>
            </a:r>
          </a:p>
        </p:txBody>
      </p:sp>
      <p:sp>
        <p:nvSpPr>
          <p:cNvPr id="83971" name="Rectangle 3"/>
          <p:cNvSpPr>
            <a:spLocks noGrp="1" noChangeArrowheads="1"/>
          </p:cNvSpPr>
          <p:nvPr>
            <p:ph sz="half" idx="1"/>
          </p:nvPr>
        </p:nvSpPr>
        <p:spPr/>
        <p:txBody>
          <a:bodyPr>
            <a:normAutofit/>
          </a:bodyPr>
          <a:lstStyle/>
          <a:p>
            <a:r>
              <a:rPr lang="en-US" altLang="zh-CN" dirty="0"/>
              <a:t>PCB</a:t>
            </a:r>
            <a:r>
              <a:rPr lang="zh-CN" altLang="en-US" dirty="0"/>
              <a:t> </a:t>
            </a:r>
            <a:r>
              <a:rPr lang="en-US" altLang="zh-CN" dirty="0"/>
              <a:t>(process control block)</a:t>
            </a:r>
          </a:p>
          <a:p>
            <a:r>
              <a:rPr lang="zh-CN" altLang="en-US" dirty="0"/>
              <a:t>一个数据结构</a:t>
            </a:r>
            <a:endParaRPr lang="en-US" altLang="zh-CN" dirty="0"/>
          </a:p>
          <a:p>
            <a:pPr lvl="1"/>
            <a:r>
              <a:rPr lang="zh-CN" altLang="en-US" dirty="0"/>
              <a:t>进程存在的唯一标志；</a:t>
            </a:r>
          </a:p>
          <a:p>
            <a:pPr lvl="1"/>
            <a:r>
              <a:rPr lang="zh-CN" altLang="en-US" dirty="0"/>
              <a:t>常驻内存</a:t>
            </a:r>
          </a:p>
        </p:txBody>
      </p:sp>
      <p:graphicFrame>
        <p:nvGraphicFramePr>
          <p:cNvPr id="12" name="Group 54"/>
          <p:cNvGraphicFramePr>
            <a:graphicFrameLocks noGrp="1"/>
          </p:cNvGraphicFramePr>
          <p:nvPr>
            <p:ph sz="quarter" idx="4294967295"/>
            <p:extLst>
              <p:ext uri="{D42A27DB-BD31-4B8C-83A1-F6EECF244321}">
                <p14:modId xmlns:p14="http://schemas.microsoft.com/office/powerpoint/2010/main" val="3049773388"/>
              </p:ext>
            </p:extLst>
          </p:nvPr>
        </p:nvGraphicFramePr>
        <p:xfrm>
          <a:off x="4719638" y="1412875"/>
          <a:ext cx="4173537" cy="4679952"/>
        </p:xfrm>
        <a:graphic>
          <a:graphicData uri="http://schemas.openxmlformats.org/drawingml/2006/table">
            <a:tbl>
              <a:tblPr/>
              <a:tblGrid>
                <a:gridCol w="4173537">
                  <a:extLst>
                    <a:ext uri="{9D8B030D-6E8A-4147-A177-3AD203B41FA5}">
                      <a16:colId xmlns:a16="http://schemas.microsoft.com/office/drawing/2014/main" val="20000"/>
                    </a:ext>
                  </a:extLst>
                </a:gridCol>
              </a:tblGrid>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a:ln>
                            <a:noFill/>
                          </a:ln>
                          <a:solidFill>
                            <a:schemeClr val="tx1"/>
                          </a:solidFill>
                          <a:effectLst/>
                          <a:latin typeface="Arial"/>
                          <a:ea typeface="+mn-ea"/>
                          <a:cs typeface="Arial"/>
                        </a:rPr>
                        <a:t>pid</a:t>
                      </a:r>
                      <a:endParaRPr kumimoji="1" lang="en-US" altLang="zh-CN" sz="2400" b="0" i="0" u="none" strike="noStrike" cap="none" normalizeH="0" baseline="0" dirty="0">
                        <a:ln>
                          <a:noFill/>
                        </a:ln>
                        <a:solidFill>
                          <a:schemeClr val="tx1"/>
                        </a:solidFill>
                        <a:effectLst/>
                        <a:latin typeface="Arial"/>
                        <a:ea typeface="+mn-ea"/>
                        <a:cs typeface="Arial"/>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进程状态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mn-ea"/>
                          <a:ea typeface="+mn-ea"/>
                        </a:rPr>
                        <a:t>现场</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9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优先级</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阻塞原因</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9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程序地址</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同步机制</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9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资源清单</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mn-ea"/>
                          <a:ea typeface="+mn-ea"/>
                        </a:rPr>
                        <a:t>链接指针</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日期占位符 1"/>
          <p:cNvSpPr>
            <a:spLocks noGrp="1"/>
          </p:cNvSpPr>
          <p:nvPr>
            <p:ph type="dt" sz="half" idx="10"/>
          </p:nvPr>
        </p:nvSpPr>
        <p:spPr/>
        <p:txBody>
          <a:bodyPr/>
          <a:lstStyle/>
          <a:p>
            <a:fld id="{CFB14213-5798-B443-97AD-3E3F86E171A8}"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39</a:t>
            </a:fld>
            <a:endParaRPr lang="zh-CN" altLang="en-US"/>
          </a:p>
        </p:txBody>
      </p:sp>
    </p:spTree>
    <p:extLst>
      <p:ext uri="{BB962C8B-B14F-4D97-AF65-F5344CB8AC3E}">
        <p14:creationId xmlns:p14="http://schemas.microsoft.com/office/powerpoint/2010/main" val="1561051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dirty="0"/>
              <a:t>程序的并发执行</a:t>
            </a:r>
          </a:p>
        </p:txBody>
      </p:sp>
      <p:sp>
        <p:nvSpPr>
          <p:cNvPr id="52230" name="Oval 6"/>
          <p:cNvSpPr>
            <a:spLocks noChangeArrowheads="1"/>
          </p:cNvSpPr>
          <p:nvPr/>
        </p:nvSpPr>
        <p:spPr bwMode="auto">
          <a:xfrm>
            <a:off x="179388" y="2420938"/>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I1</a:t>
            </a:r>
          </a:p>
        </p:txBody>
      </p:sp>
      <p:sp>
        <p:nvSpPr>
          <p:cNvPr id="52232" name="Oval 8"/>
          <p:cNvSpPr>
            <a:spLocks noChangeArrowheads="1"/>
          </p:cNvSpPr>
          <p:nvPr/>
        </p:nvSpPr>
        <p:spPr bwMode="auto">
          <a:xfrm>
            <a:off x="1619250" y="2420938"/>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I2</a:t>
            </a:r>
          </a:p>
        </p:txBody>
      </p:sp>
      <p:sp>
        <p:nvSpPr>
          <p:cNvPr id="52233" name="Oval 9"/>
          <p:cNvSpPr>
            <a:spLocks noChangeArrowheads="1"/>
          </p:cNvSpPr>
          <p:nvPr/>
        </p:nvSpPr>
        <p:spPr bwMode="auto">
          <a:xfrm>
            <a:off x="2987675" y="2420938"/>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I3</a:t>
            </a:r>
          </a:p>
        </p:txBody>
      </p:sp>
      <p:sp>
        <p:nvSpPr>
          <p:cNvPr id="52234" name="Oval 10"/>
          <p:cNvSpPr>
            <a:spLocks noChangeArrowheads="1"/>
          </p:cNvSpPr>
          <p:nvPr/>
        </p:nvSpPr>
        <p:spPr bwMode="auto">
          <a:xfrm>
            <a:off x="4500563" y="2420938"/>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I4</a:t>
            </a:r>
          </a:p>
        </p:txBody>
      </p:sp>
      <p:sp>
        <p:nvSpPr>
          <p:cNvPr id="52235" name="Line 11"/>
          <p:cNvSpPr>
            <a:spLocks noChangeShapeType="1"/>
          </p:cNvSpPr>
          <p:nvPr/>
        </p:nvSpPr>
        <p:spPr bwMode="auto">
          <a:xfrm>
            <a:off x="755650" y="2636838"/>
            <a:ext cx="8636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36" name="Line 12"/>
          <p:cNvSpPr>
            <a:spLocks noChangeShapeType="1"/>
          </p:cNvSpPr>
          <p:nvPr/>
        </p:nvSpPr>
        <p:spPr bwMode="auto">
          <a:xfrm>
            <a:off x="2195513" y="2636838"/>
            <a:ext cx="79216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37" name="Line 13"/>
          <p:cNvSpPr>
            <a:spLocks noChangeShapeType="1"/>
          </p:cNvSpPr>
          <p:nvPr/>
        </p:nvSpPr>
        <p:spPr bwMode="auto">
          <a:xfrm>
            <a:off x="3563938" y="2636838"/>
            <a:ext cx="9366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38" name="Line 14"/>
          <p:cNvSpPr>
            <a:spLocks noChangeShapeType="1"/>
          </p:cNvSpPr>
          <p:nvPr/>
        </p:nvSpPr>
        <p:spPr bwMode="auto">
          <a:xfrm>
            <a:off x="5076825" y="2636838"/>
            <a:ext cx="6477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39" name="Oval 15"/>
          <p:cNvSpPr>
            <a:spLocks noChangeArrowheads="1"/>
          </p:cNvSpPr>
          <p:nvPr/>
        </p:nvSpPr>
        <p:spPr bwMode="auto">
          <a:xfrm>
            <a:off x="1619250" y="3573463"/>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C1</a:t>
            </a:r>
          </a:p>
        </p:txBody>
      </p:sp>
      <p:sp>
        <p:nvSpPr>
          <p:cNvPr id="52240" name="Oval 16"/>
          <p:cNvSpPr>
            <a:spLocks noChangeArrowheads="1"/>
          </p:cNvSpPr>
          <p:nvPr/>
        </p:nvSpPr>
        <p:spPr bwMode="auto">
          <a:xfrm>
            <a:off x="3059113" y="3573463"/>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C2</a:t>
            </a:r>
          </a:p>
        </p:txBody>
      </p:sp>
      <p:sp>
        <p:nvSpPr>
          <p:cNvPr id="52241" name="Oval 17"/>
          <p:cNvSpPr>
            <a:spLocks noChangeArrowheads="1"/>
          </p:cNvSpPr>
          <p:nvPr/>
        </p:nvSpPr>
        <p:spPr bwMode="auto">
          <a:xfrm>
            <a:off x="4427538" y="3573463"/>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C3</a:t>
            </a:r>
          </a:p>
        </p:txBody>
      </p:sp>
      <p:sp>
        <p:nvSpPr>
          <p:cNvPr id="52242" name="Oval 18"/>
          <p:cNvSpPr>
            <a:spLocks noChangeArrowheads="1"/>
          </p:cNvSpPr>
          <p:nvPr/>
        </p:nvSpPr>
        <p:spPr bwMode="auto">
          <a:xfrm>
            <a:off x="5940425" y="3573463"/>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C4</a:t>
            </a:r>
          </a:p>
        </p:txBody>
      </p:sp>
      <p:sp>
        <p:nvSpPr>
          <p:cNvPr id="52243" name="Line 19"/>
          <p:cNvSpPr>
            <a:spLocks noChangeShapeType="1"/>
          </p:cNvSpPr>
          <p:nvPr/>
        </p:nvSpPr>
        <p:spPr bwMode="auto">
          <a:xfrm>
            <a:off x="2195513" y="3789363"/>
            <a:ext cx="8636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44" name="Line 20"/>
          <p:cNvSpPr>
            <a:spLocks noChangeShapeType="1"/>
          </p:cNvSpPr>
          <p:nvPr/>
        </p:nvSpPr>
        <p:spPr bwMode="auto">
          <a:xfrm>
            <a:off x="3635375" y="3789363"/>
            <a:ext cx="792163"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45" name="Line 21"/>
          <p:cNvSpPr>
            <a:spLocks noChangeShapeType="1"/>
          </p:cNvSpPr>
          <p:nvPr/>
        </p:nvSpPr>
        <p:spPr bwMode="auto">
          <a:xfrm>
            <a:off x="5003800" y="3789363"/>
            <a:ext cx="9366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46" name="Line 22"/>
          <p:cNvSpPr>
            <a:spLocks noChangeShapeType="1"/>
          </p:cNvSpPr>
          <p:nvPr/>
        </p:nvSpPr>
        <p:spPr bwMode="auto">
          <a:xfrm>
            <a:off x="6516688" y="3789363"/>
            <a:ext cx="6477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47" name="Oval 23"/>
          <p:cNvSpPr>
            <a:spLocks noChangeArrowheads="1"/>
          </p:cNvSpPr>
          <p:nvPr/>
        </p:nvSpPr>
        <p:spPr bwMode="auto">
          <a:xfrm>
            <a:off x="3238500" y="4797425"/>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P1</a:t>
            </a:r>
          </a:p>
        </p:txBody>
      </p:sp>
      <p:sp>
        <p:nvSpPr>
          <p:cNvPr id="52248" name="Oval 24"/>
          <p:cNvSpPr>
            <a:spLocks noChangeArrowheads="1"/>
          </p:cNvSpPr>
          <p:nvPr/>
        </p:nvSpPr>
        <p:spPr bwMode="auto">
          <a:xfrm>
            <a:off x="4678363" y="4797425"/>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P2</a:t>
            </a:r>
          </a:p>
        </p:txBody>
      </p:sp>
      <p:sp>
        <p:nvSpPr>
          <p:cNvPr id="52249" name="Oval 25"/>
          <p:cNvSpPr>
            <a:spLocks noChangeArrowheads="1"/>
          </p:cNvSpPr>
          <p:nvPr/>
        </p:nvSpPr>
        <p:spPr bwMode="auto">
          <a:xfrm>
            <a:off x="6046788" y="4797425"/>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P3</a:t>
            </a:r>
          </a:p>
        </p:txBody>
      </p:sp>
      <p:sp>
        <p:nvSpPr>
          <p:cNvPr id="52250" name="Oval 26"/>
          <p:cNvSpPr>
            <a:spLocks noChangeArrowheads="1"/>
          </p:cNvSpPr>
          <p:nvPr/>
        </p:nvSpPr>
        <p:spPr bwMode="auto">
          <a:xfrm>
            <a:off x="7559675" y="4797425"/>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P4</a:t>
            </a:r>
          </a:p>
        </p:txBody>
      </p:sp>
      <p:sp>
        <p:nvSpPr>
          <p:cNvPr id="52251" name="Line 27"/>
          <p:cNvSpPr>
            <a:spLocks noChangeShapeType="1"/>
          </p:cNvSpPr>
          <p:nvPr/>
        </p:nvSpPr>
        <p:spPr bwMode="auto">
          <a:xfrm>
            <a:off x="3814763" y="5013325"/>
            <a:ext cx="8636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2" name="Line 28"/>
          <p:cNvSpPr>
            <a:spLocks noChangeShapeType="1"/>
          </p:cNvSpPr>
          <p:nvPr/>
        </p:nvSpPr>
        <p:spPr bwMode="auto">
          <a:xfrm>
            <a:off x="5254625" y="5013325"/>
            <a:ext cx="792163"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3" name="Line 29"/>
          <p:cNvSpPr>
            <a:spLocks noChangeShapeType="1"/>
          </p:cNvSpPr>
          <p:nvPr/>
        </p:nvSpPr>
        <p:spPr bwMode="auto">
          <a:xfrm>
            <a:off x="6623050" y="5013325"/>
            <a:ext cx="9366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4" name="Line 30"/>
          <p:cNvSpPr>
            <a:spLocks noChangeShapeType="1"/>
          </p:cNvSpPr>
          <p:nvPr/>
        </p:nvSpPr>
        <p:spPr bwMode="auto">
          <a:xfrm>
            <a:off x="8135938" y="5013325"/>
            <a:ext cx="6477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5" name="Line 31"/>
          <p:cNvSpPr>
            <a:spLocks noChangeShapeType="1"/>
          </p:cNvSpPr>
          <p:nvPr/>
        </p:nvSpPr>
        <p:spPr bwMode="auto">
          <a:xfrm>
            <a:off x="684213" y="2852738"/>
            <a:ext cx="1008062"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6" name="Line 32"/>
          <p:cNvSpPr>
            <a:spLocks noChangeShapeType="1"/>
          </p:cNvSpPr>
          <p:nvPr/>
        </p:nvSpPr>
        <p:spPr bwMode="auto">
          <a:xfrm>
            <a:off x="2124075" y="4005263"/>
            <a:ext cx="1152525" cy="863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7" name="Line 33"/>
          <p:cNvSpPr>
            <a:spLocks noChangeShapeType="1"/>
          </p:cNvSpPr>
          <p:nvPr/>
        </p:nvSpPr>
        <p:spPr bwMode="auto">
          <a:xfrm>
            <a:off x="2052638" y="2924175"/>
            <a:ext cx="1008062"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8" name="Line 34"/>
          <p:cNvSpPr>
            <a:spLocks noChangeShapeType="1"/>
          </p:cNvSpPr>
          <p:nvPr/>
        </p:nvSpPr>
        <p:spPr bwMode="auto">
          <a:xfrm>
            <a:off x="3492500" y="4076700"/>
            <a:ext cx="1152525" cy="863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9" name="Line 35"/>
          <p:cNvSpPr>
            <a:spLocks noChangeShapeType="1"/>
          </p:cNvSpPr>
          <p:nvPr/>
        </p:nvSpPr>
        <p:spPr bwMode="auto">
          <a:xfrm>
            <a:off x="3492500" y="2852738"/>
            <a:ext cx="1008063"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60" name="Line 36"/>
          <p:cNvSpPr>
            <a:spLocks noChangeShapeType="1"/>
          </p:cNvSpPr>
          <p:nvPr/>
        </p:nvSpPr>
        <p:spPr bwMode="auto">
          <a:xfrm>
            <a:off x="4932363" y="4005263"/>
            <a:ext cx="1152525" cy="863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63" name="Line 39"/>
          <p:cNvSpPr>
            <a:spLocks noChangeShapeType="1"/>
          </p:cNvSpPr>
          <p:nvPr/>
        </p:nvSpPr>
        <p:spPr bwMode="auto">
          <a:xfrm>
            <a:off x="4932363" y="2852738"/>
            <a:ext cx="1008062"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64" name="Line 40"/>
          <p:cNvSpPr>
            <a:spLocks noChangeShapeType="1"/>
          </p:cNvSpPr>
          <p:nvPr/>
        </p:nvSpPr>
        <p:spPr bwMode="auto">
          <a:xfrm>
            <a:off x="6372225" y="4005263"/>
            <a:ext cx="1152525" cy="863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 name="内容占位符 5"/>
          <p:cNvSpPr>
            <a:spLocks noGrp="1"/>
          </p:cNvSpPr>
          <p:nvPr>
            <p:ph idx="1"/>
          </p:nvPr>
        </p:nvSpPr>
        <p:spPr/>
        <p:txBody>
          <a:bodyPr/>
          <a:lstStyle/>
          <a:p>
            <a:r>
              <a:rPr lang="zh-CN" altLang="en-US" dirty="0"/>
              <a:t>多个程序的并发执行（可能性分析）</a:t>
            </a:r>
          </a:p>
          <a:p>
            <a:endParaRPr lang="zh-CN" altLang="en-US" dirty="0"/>
          </a:p>
        </p:txBody>
      </p:sp>
      <p:sp>
        <p:nvSpPr>
          <p:cNvPr id="2" name="日期占位符 1"/>
          <p:cNvSpPr>
            <a:spLocks noGrp="1"/>
          </p:cNvSpPr>
          <p:nvPr>
            <p:ph type="dt" sz="half" idx="10"/>
          </p:nvPr>
        </p:nvSpPr>
        <p:spPr/>
        <p:txBody>
          <a:bodyPr/>
          <a:lstStyle/>
          <a:p>
            <a:fld id="{1CECEF9B-09EC-914E-A9C7-EB7AD7845CF1}"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a:t>
            </a:fld>
            <a:endParaRPr lang="zh-CN" altLang="en-US"/>
          </a:p>
        </p:txBody>
      </p:sp>
    </p:spTree>
    <p:extLst>
      <p:ext uri="{BB962C8B-B14F-4D97-AF65-F5344CB8AC3E}">
        <p14:creationId xmlns:p14="http://schemas.microsoft.com/office/powerpoint/2010/main" val="305627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dirty="0"/>
              <a:t> </a:t>
            </a:r>
            <a:r>
              <a:rPr lang="zh-CN" altLang="en-US" dirty="0"/>
              <a:t>进程控制块中的信息 </a:t>
            </a:r>
          </a:p>
        </p:txBody>
      </p:sp>
      <p:sp>
        <p:nvSpPr>
          <p:cNvPr id="28675" name="Rectangle 3"/>
          <p:cNvSpPr>
            <a:spLocks noGrp="1" noChangeArrowheads="1"/>
          </p:cNvSpPr>
          <p:nvPr>
            <p:ph type="body" idx="1"/>
          </p:nvPr>
        </p:nvSpPr>
        <p:spPr/>
        <p:txBody>
          <a:bodyPr>
            <a:normAutofit/>
          </a:bodyPr>
          <a:lstStyle/>
          <a:p>
            <a:r>
              <a:rPr lang="zh-CN" altLang="en-US" dirty="0"/>
              <a:t>进程标识符</a:t>
            </a:r>
          </a:p>
          <a:p>
            <a:pPr lvl="1"/>
            <a:r>
              <a:rPr lang="zh-CN" altLang="en-US" dirty="0"/>
              <a:t>惟一地标识一个进程：为每一个进程赋予一个惟一的数字标识符，方便系统使用。</a:t>
            </a:r>
            <a:endParaRPr lang="en-US" altLang="zh-CN" dirty="0"/>
          </a:p>
          <a:p>
            <a:r>
              <a:rPr lang="zh-CN" altLang="en-US" dirty="0"/>
              <a:t>父进程</a:t>
            </a:r>
            <a:r>
              <a:rPr lang="en-US" altLang="zh-CN" dirty="0"/>
              <a:t> PPID</a:t>
            </a:r>
          </a:p>
          <a:p>
            <a:r>
              <a:rPr lang="zh-CN" altLang="en-US" dirty="0"/>
              <a:t>用户</a:t>
            </a:r>
            <a:r>
              <a:rPr lang="en-US" altLang="zh-CN" dirty="0"/>
              <a:t>UID</a:t>
            </a:r>
            <a:endParaRPr lang="zh-CN" altLang="en-US" dirty="0"/>
          </a:p>
        </p:txBody>
      </p:sp>
      <p:sp>
        <p:nvSpPr>
          <p:cNvPr id="2" name="日期占位符 1">
            <a:extLst>
              <a:ext uri="{FF2B5EF4-FFF2-40B4-BE49-F238E27FC236}">
                <a16:creationId xmlns:a16="http://schemas.microsoft.com/office/drawing/2014/main" id="{CF88F34C-46F1-324C-AD41-519FD338C2C6}"/>
              </a:ext>
            </a:extLst>
          </p:cNvPr>
          <p:cNvSpPr>
            <a:spLocks noGrp="1"/>
          </p:cNvSpPr>
          <p:nvPr>
            <p:ph type="dt" sz="half" idx="10"/>
          </p:nvPr>
        </p:nvSpPr>
        <p:spPr/>
        <p:txBody>
          <a:bodyPr/>
          <a:lstStyle/>
          <a:p>
            <a:fld id="{03D8A38E-C0A8-0D4D-A41D-C4407A48093E}" type="datetime1">
              <a:t>2020/9/16</a:t>
            </a:fld>
            <a:endParaRPr lang="zh-CN" altLang="en-US"/>
          </a:p>
        </p:txBody>
      </p:sp>
      <p:sp>
        <p:nvSpPr>
          <p:cNvPr id="3" name="页脚占位符 2">
            <a:extLst>
              <a:ext uri="{FF2B5EF4-FFF2-40B4-BE49-F238E27FC236}">
                <a16:creationId xmlns:a16="http://schemas.microsoft.com/office/drawing/2014/main" id="{D1CD8E20-4D52-DA46-A383-3FFA76B9836F}"/>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3AB8CEB1-33F5-334A-93AD-1B712731F6A8}"/>
              </a:ext>
            </a:extLst>
          </p:cNvPr>
          <p:cNvSpPr>
            <a:spLocks noGrp="1"/>
          </p:cNvSpPr>
          <p:nvPr>
            <p:ph type="sldNum" sz="quarter" idx="12"/>
          </p:nvPr>
        </p:nvSpPr>
        <p:spPr/>
        <p:txBody>
          <a:bodyPr/>
          <a:lstStyle/>
          <a:p>
            <a:fld id="{B09550E6-D85C-43A8-841D-66A200A3DB30}" type="slidenum">
              <a:rPr lang="zh-CN" altLang="en-US" smtClean="0"/>
              <a:t>40</a:t>
            </a:fld>
            <a:endParaRPr lang="zh-CN" altLang="en-US"/>
          </a:p>
        </p:txBody>
      </p:sp>
    </p:spTree>
    <p:extLst>
      <p:ext uri="{BB962C8B-B14F-4D97-AF65-F5344CB8AC3E}">
        <p14:creationId xmlns:p14="http://schemas.microsoft.com/office/powerpoint/2010/main" val="3158324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zh-CN" altLang="en-US" dirty="0"/>
              <a:t>处理机状态</a:t>
            </a:r>
          </a:p>
        </p:txBody>
      </p:sp>
      <p:sp>
        <p:nvSpPr>
          <p:cNvPr id="158723" name="Rectangle 3"/>
          <p:cNvSpPr>
            <a:spLocks noGrp="1" noChangeArrowheads="1"/>
          </p:cNvSpPr>
          <p:nvPr>
            <p:ph type="body" idx="1"/>
          </p:nvPr>
        </p:nvSpPr>
        <p:spPr/>
        <p:txBody>
          <a:bodyPr>
            <a:normAutofit lnSpcReduction="10000"/>
          </a:bodyPr>
          <a:lstStyle/>
          <a:p>
            <a:r>
              <a:rPr lang="zh-CN" altLang="en-US" dirty="0"/>
              <a:t>主要由处理机的各种寄存器中的内容组成</a:t>
            </a:r>
          </a:p>
          <a:p>
            <a:pPr lvl="1"/>
            <a:r>
              <a:rPr lang="zh-CN" altLang="en-US" dirty="0"/>
              <a:t>通用寄存器，又称为用户可视寄存器。</a:t>
            </a:r>
          </a:p>
          <a:p>
            <a:pPr lvl="1"/>
            <a:r>
              <a:rPr lang="zh-CN" altLang="en-US" dirty="0"/>
              <a:t>指令计数器</a:t>
            </a:r>
            <a:r>
              <a:rPr lang="en-US" altLang="zh-CN" dirty="0"/>
              <a:t>PC</a:t>
            </a:r>
            <a:r>
              <a:rPr lang="zh-CN" altLang="en-US" dirty="0"/>
              <a:t>（</a:t>
            </a:r>
            <a:r>
              <a:rPr lang="en-US" altLang="zh-CN" dirty="0"/>
              <a:t>Program Counter</a:t>
            </a:r>
            <a:r>
              <a:rPr lang="zh-CN" altLang="en-US" dirty="0"/>
              <a:t>），存放了要访问的下一条指令的地址。</a:t>
            </a:r>
          </a:p>
          <a:p>
            <a:pPr lvl="1"/>
            <a:r>
              <a:rPr lang="zh-CN" altLang="en-US" dirty="0"/>
              <a:t>程序状态字</a:t>
            </a:r>
            <a:r>
              <a:rPr lang="en-US" altLang="zh-CN" dirty="0"/>
              <a:t>PSW</a:t>
            </a:r>
            <a:r>
              <a:rPr lang="zh-CN" altLang="en-US" dirty="0"/>
              <a:t>，其中含有状态信息，如条件码、执行方式、中断屏蔽标志等。</a:t>
            </a:r>
          </a:p>
          <a:p>
            <a:pPr lvl="1"/>
            <a:r>
              <a:rPr lang="zh-CN" altLang="en-US" dirty="0"/>
              <a:t>用户栈指针，存放过程和系统调用参数及调用地址。栈指针指向该栈的栈顶。</a:t>
            </a:r>
          </a:p>
        </p:txBody>
      </p:sp>
      <p:sp>
        <p:nvSpPr>
          <p:cNvPr id="2" name="日期占位符 1">
            <a:extLst>
              <a:ext uri="{FF2B5EF4-FFF2-40B4-BE49-F238E27FC236}">
                <a16:creationId xmlns:a16="http://schemas.microsoft.com/office/drawing/2014/main" id="{BBECD1D4-0329-4844-BB93-19E6AC928EFB}"/>
              </a:ext>
            </a:extLst>
          </p:cNvPr>
          <p:cNvSpPr>
            <a:spLocks noGrp="1"/>
          </p:cNvSpPr>
          <p:nvPr>
            <p:ph type="dt" sz="half" idx="10"/>
          </p:nvPr>
        </p:nvSpPr>
        <p:spPr/>
        <p:txBody>
          <a:bodyPr/>
          <a:lstStyle/>
          <a:p>
            <a:fld id="{409AEC63-6BBF-8644-AFCE-A279B8D842B2}" type="datetime1">
              <a:t>2020/9/16</a:t>
            </a:fld>
            <a:endParaRPr lang="zh-CN" altLang="en-US"/>
          </a:p>
        </p:txBody>
      </p:sp>
      <p:sp>
        <p:nvSpPr>
          <p:cNvPr id="3" name="页脚占位符 2">
            <a:extLst>
              <a:ext uri="{FF2B5EF4-FFF2-40B4-BE49-F238E27FC236}">
                <a16:creationId xmlns:a16="http://schemas.microsoft.com/office/drawing/2014/main" id="{5F61250B-1D0C-414A-9634-D96DCFF7F291}"/>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66446929-2867-B047-BFBF-3B34E9AAF22B}"/>
              </a:ext>
            </a:extLst>
          </p:cNvPr>
          <p:cNvSpPr>
            <a:spLocks noGrp="1"/>
          </p:cNvSpPr>
          <p:nvPr>
            <p:ph type="sldNum" sz="quarter" idx="12"/>
          </p:nvPr>
        </p:nvSpPr>
        <p:spPr/>
        <p:txBody>
          <a:bodyPr/>
          <a:lstStyle/>
          <a:p>
            <a:fld id="{B09550E6-D85C-43A8-841D-66A200A3DB30}" type="slidenum">
              <a:rPr lang="zh-CN" altLang="en-US" smtClean="0"/>
              <a:t>41</a:t>
            </a:fld>
            <a:endParaRPr lang="zh-CN" altLang="en-US"/>
          </a:p>
        </p:txBody>
      </p:sp>
    </p:spTree>
    <p:extLst>
      <p:ext uri="{BB962C8B-B14F-4D97-AF65-F5344CB8AC3E}">
        <p14:creationId xmlns:p14="http://schemas.microsoft.com/office/powerpoint/2010/main" val="4228992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zh-CN" altLang="en-US" dirty="0"/>
              <a:t>进程调度信息</a:t>
            </a:r>
          </a:p>
        </p:txBody>
      </p:sp>
      <p:sp>
        <p:nvSpPr>
          <p:cNvPr id="159747" name="Rectangle 3"/>
          <p:cNvSpPr>
            <a:spLocks noGrp="1" noChangeArrowheads="1"/>
          </p:cNvSpPr>
          <p:nvPr>
            <p:ph type="body" idx="1"/>
          </p:nvPr>
        </p:nvSpPr>
        <p:spPr/>
        <p:txBody>
          <a:bodyPr>
            <a:normAutofit/>
          </a:bodyPr>
          <a:lstStyle/>
          <a:p>
            <a:r>
              <a:rPr lang="zh-CN" altLang="en-US" dirty="0"/>
              <a:t>进程状态，指明进程的当前状态。</a:t>
            </a:r>
          </a:p>
          <a:p>
            <a:r>
              <a:rPr lang="zh-CN" altLang="en-US" dirty="0"/>
              <a:t>进程优先级。</a:t>
            </a:r>
          </a:p>
          <a:p>
            <a:r>
              <a:rPr lang="zh-CN" altLang="en-US" dirty="0"/>
              <a:t>进程调度所需的其它信息。比如，进程已等待</a:t>
            </a:r>
            <a:r>
              <a:rPr lang="en-US" altLang="zh-CN" dirty="0"/>
              <a:t>CPU</a:t>
            </a:r>
            <a:r>
              <a:rPr lang="zh-CN" altLang="en-US" dirty="0"/>
              <a:t>的时间总和、进程已执行的时间总和等。</a:t>
            </a:r>
          </a:p>
          <a:p>
            <a:r>
              <a:rPr lang="zh-CN" altLang="en-US" dirty="0"/>
              <a:t>事件，由执行状态转变为阻塞状态所等待发生的事件，即阻塞原因。</a:t>
            </a:r>
          </a:p>
        </p:txBody>
      </p:sp>
      <p:sp>
        <p:nvSpPr>
          <p:cNvPr id="2" name="日期占位符 1">
            <a:extLst>
              <a:ext uri="{FF2B5EF4-FFF2-40B4-BE49-F238E27FC236}">
                <a16:creationId xmlns:a16="http://schemas.microsoft.com/office/drawing/2014/main" id="{79B1EDC3-884C-1844-8E4A-8B198EED00AA}"/>
              </a:ext>
            </a:extLst>
          </p:cNvPr>
          <p:cNvSpPr>
            <a:spLocks noGrp="1"/>
          </p:cNvSpPr>
          <p:nvPr>
            <p:ph type="dt" sz="half" idx="10"/>
          </p:nvPr>
        </p:nvSpPr>
        <p:spPr/>
        <p:txBody>
          <a:bodyPr/>
          <a:lstStyle/>
          <a:p>
            <a:fld id="{DE95135D-BE7D-F54A-9FFF-0AD4F3A7DF8E}" type="datetime1">
              <a:t>2020/9/16</a:t>
            </a:fld>
            <a:endParaRPr lang="zh-CN" altLang="en-US"/>
          </a:p>
        </p:txBody>
      </p:sp>
      <p:sp>
        <p:nvSpPr>
          <p:cNvPr id="3" name="页脚占位符 2">
            <a:extLst>
              <a:ext uri="{FF2B5EF4-FFF2-40B4-BE49-F238E27FC236}">
                <a16:creationId xmlns:a16="http://schemas.microsoft.com/office/drawing/2014/main" id="{5E1F81FB-6F58-5A48-BCEA-6FBFBBF55C11}"/>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13F72850-B138-154D-84B1-D0E61468F6DA}"/>
              </a:ext>
            </a:extLst>
          </p:cNvPr>
          <p:cNvSpPr>
            <a:spLocks noGrp="1"/>
          </p:cNvSpPr>
          <p:nvPr>
            <p:ph type="sldNum" sz="quarter" idx="12"/>
          </p:nvPr>
        </p:nvSpPr>
        <p:spPr/>
        <p:txBody>
          <a:bodyPr/>
          <a:lstStyle/>
          <a:p>
            <a:fld id="{B09550E6-D85C-43A8-841D-66A200A3DB30}" type="slidenum">
              <a:rPr lang="zh-CN" altLang="en-US" smtClean="0"/>
              <a:t>42</a:t>
            </a:fld>
            <a:endParaRPr lang="zh-CN" altLang="en-US"/>
          </a:p>
        </p:txBody>
      </p:sp>
    </p:spTree>
    <p:extLst>
      <p:ext uri="{BB962C8B-B14F-4D97-AF65-F5344CB8AC3E}">
        <p14:creationId xmlns:p14="http://schemas.microsoft.com/office/powerpoint/2010/main" val="3565774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zh-CN" altLang="en-US" dirty="0"/>
              <a:t>进程控制信息</a:t>
            </a:r>
          </a:p>
        </p:txBody>
      </p:sp>
      <p:sp>
        <p:nvSpPr>
          <p:cNvPr id="160771" name="Rectangle 3"/>
          <p:cNvSpPr>
            <a:spLocks noGrp="1" noChangeArrowheads="1"/>
          </p:cNvSpPr>
          <p:nvPr>
            <p:ph type="body" idx="1"/>
          </p:nvPr>
        </p:nvSpPr>
        <p:spPr/>
        <p:txBody>
          <a:bodyPr>
            <a:normAutofit fontScale="92500" lnSpcReduction="10000"/>
          </a:bodyPr>
          <a:lstStyle/>
          <a:p>
            <a:r>
              <a:rPr lang="zh-CN" altLang="en-US" dirty="0"/>
              <a:t>程序和数据的地址，是指进程的程序和数据所在的内存或外存地址。</a:t>
            </a:r>
          </a:p>
          <a:p>
            <a:r>
              <a:rPr lang="zh-CN" altLang="en-US" dirty="0"/>
              <a:t>进程同步和通信机制，指实现进程同步和进程通信时必需的机制，如消息队列指针、信号量等。</a:t>
            </a:r>
          </a:p>
          <a:p>
            <a:r>
              <a:rPr lang="zh-CN" altLang="en-US" dirty="0"/>
              <a:t>资源清单，进程所需的全部资源及已经分配到该进程的资源的清单；</a:t>
            </a:r>
          </a:p>
          <a:p>
            <a:r>
              <a:rPr lang="zh-CN" altLang="en-US" dirty="0"/>
              <a:t>链接指针。</a:t>
            </a:r>
          </a:p>
        </p:txBody>
      </p:sp>
      <p:sp>
        <p:nvSpPr>
          <p:cNvPr id="2" name="日期占位符 1">
            <a:extLst>
              <a:ext uri="{FF2B5EF4-FFF2-40B4-BE49-F238E27FC236}">
                <a16:creationId xmlns:a16="http://schemas.microsoft.com/office/drawing/2014/main" id="{A5D1D37B-EB3A-E044-9D27-AFBAC7F2D4C7}"/>
              </a:ext>
            </a:extLst>
          </p:cNvPr>
          <p:cNvSpPr>
            <a:spLocks noGrp="1"/>
          </p:cNvSpPr>
          <p:nvPr>
            <p:ph type="dt" sz="half" idx="10"/>
          </p:nvPr>
        </p:nvSpPr>
        <p:spPr/>
        <p:txBody>
          <a:bodyPr/>
          <a:lstStyle/>
          <a:p>
            <a:fld id="{6FF0BEEA-C13E-324E-8D4B-050E4205D4A1}" type="datetime1">
              <a:t>2020/9/16</a:t>
            </a:fld>
            <a:endParaRPr lang="zh-CN" altLang="en-US"/>
          </a:p>
        </p:txBody>
      </p:sp>
      <p:sp>
        <p:nvSpPr>
          <p:cNvPr id="3" name="页脚占位符 2">
            <a:extLst>
              <a:ext uri="{FF2B5EF4-FFF2-40B4-BE49-F238E27FC236}">
                <a16:creationId xmlns:a16="http://schemas.microsoft.com/office/drawing/2014/main" id="{0BD11666-BE8E-D54F-9303-216928ADA5A3}"/>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EEFF3B45-87D6-DA47-876C-CE3968F4588E}"/>
              </a:ext>
            </a:extLst>
          </p:cNvPr>
          <p:cNvSpPr>
            <a:spLocks noGrp="1"/>
          </p:cNvSpPr>
          <p:nvPr>
            <p:ph type="sldNum" sz="quarter" idx="12"/>
          </p:nvPr>
        </p:nvSpPr>
        <p:spPr/>
        <p:txBody>
          <a:bodyPr/>
          <a:lstStyle/>
          <a:p>
            <a:fld id="{B09550E6-D85C-43A8-841D-66A200A3DB30}" type="slidenum">
              <a:rPr lang="zh-CN" altLang="en-US" smtClean="0"/>
              <a:t>43</a:t>
            </a:fld>
            <a:endParaRPr lang="zh-CN" altLang="en-US"/>
          </a:p>
        </p:txBody>
      </p:sp>
    </p:spTree>
    <p:extLst>
      <p:ext uri="{BB962C8B-B14F-4D97-AF65-F5344CB8AC3E}">
        <p14:creationId xmlns:p14="http://schemas.microsoft.com/office/powerpoint/2010/main" val="3489082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dirty="0"/>
              <a:t>进程控制块的组织方式 </a:t>
            </a:r>
          </a:p>
        </p:txBody>
      </p:sp>
      <p:sp>
        <p:nvSpPr>
          <p:cNvPr id="32771" name="Rectangle 3"/>
          <p:cNvSpPr>
            <a:spLocks noGrp="1" noChangeArrowheads="1"/>
          </p:cNvSpPr>
          <p:nvPr>
            <p:ph type="body" idx="1"/>
          </p:nvPr>
        </p:nvSpPr>
        <p:spPr/>
        <p:txBody>
          <a:bodyPr/>
          <a:lstStyle/>
          <a:p>
            <a:r>
              <a:rPr lang="zh-CN" altLang="en-US" dirty="0"/>
              <a:t>链接方式</a:t>
            </a:r>
          </a:p>
          <a:p>
            <a:pPr lvl="1"/>
            <a:r>
              <a:rPr lang="zh-CN" altLang="en-US" dirty="0"/>
              <a:t>把具有同一状态的</a:t>
            </a:r>
            <a:r>
              <a:rPr lang="en-US" altLang="zh-CN" dirty="0"/>
              <a:t>PCB</a:t>
            </a:r>
            <a:r>
              <a:rPr lang="zh-CN" altLang="en-US" dirty="0"/>
              <a:t>，用其中的链接字段链接成一个队列。</a:t>
            </a:r>
          </a:p>
          <a:p>
            <a:r>
              <a:rPr lang="zh-CN" altLang="en-US" dirty="0"/>
              <a:t>索引方式</a:t>
            </a:r>
          </a:p>
          <a:p>
            <a:pPr lvl="1"/>
            <a:r>
              <a:rPr lang="zh-CN" altLang="en-US" dirty="0"/>
              <a:t>系统根据所有进程的状态建立几张索引表。 </a:t>
            </a:r>
          </a:p>
        </p:txBody>
      </p:sp>
      <p:sp>
        <p:nvSpPr>
          <p:cNvPr id="2" name="日期占位符 1">
            <a:extLst>
              <a:ext uri="{FF2B5EF4-FFF2-40B4-BE49-F238E27FC236}">
                <a16:creationId xmlns:a16="http://schemas.microsoft.com/office/drawing/2014/main" id="{F702564C-8D95-5545-89C0-FAB14EDC3EC8}"/>
              </a:ext>
            </a:extLst>
          </p:cNvPr>
          <p:cNvSpPr>
            <a:spLocks noGrp="1"/>
          </p:cNvSpPr>
          <p:nvPr>
            <p:ph type="dt" sz="half" idx="10"/>
          </p:nvPr>
        </p:nvSpPr>
        <p:spPr/>
        <p:txBody>
          <a:bodyPr/>
          <a:lstStyle/>
          <a:p>
            <a:fld id="{89782C4E-5BC1-5146-8201-53DDDDC76981}" type="datetime1">
              <a:t>2020/9/16</a:t>
            </a:fld>
            <a:endParaRPr lang="zh-CN" altLang="en-US"/>
          </a:p>
        </p:txBody>
      </p:sp>
      <p:sp>
        <p:nvSpPr>
          <p:cNvPr id="3" name="页脚占位符 2">
            <a:extLst>
              <a:ext uri="{FF2B5EF4-FFF2-40B4-BE49-F238E27FC236}">
                <a16:creationId xmlns:a16="http://schemas.microsoft.com/office/drawing/2014/main" id="{20E3B947-CECD-A44C-912C-1A8C384F496C}"/>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97216DE2-10A2-6C4E-B52C-DEA5BD0E919C}"/>
              </a:ext>
            </a:extLst>
          </p:cNvPr>
          <p:cNvSpPr>
            <a:spLocks noGrp="1"/>
          </p:cNvSpPr>
          <p:nvPr>
            <p:ph type="sldNum" sz="quarter" idx="12"/>
          </p:nvPr>
        </p:nvSpPr>
        <p:spPr/>
        <p:txBody>
          <a:bodyPr/>
          <a:lstStyle/>
          <a:p>
            <a:fld id="{B09550E6-D85C-43A8-841D-66A200A3DB30}" type="slidenum">
              <a:rPr lang="zh-CN" altLang="en-US" smtClean="0"/>
              <a:t>44</a:t>
            </a:fld>
            <a:endParaRPr lang="zh-CN" altLang="en-US"/>
          </a:p>
        </p:txBody>
      </p:sp>
    </p:spTree>
    <p:extLst>
      <p:ext uri="{BB962C8B-B14F-4D97-AF65-F5344CB8AC3E}">
        <p14:creationId xmlns:p14="http://schemas.microsoft.com/office/powerpoint/2010/main" val="1739966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zh-CN" altLang="en-US" dirty="0"/>
              <a:t>进程控制块连接方式</a:t>
            </a:r>
            <a:endParaRPr lang="en-US" altLang="zh-CN" dirty="0"/>
          </a:p>
        </p:txBody>
      </p:sp>
      <p:sp>
        <p:nvSpPr>
          <p:cNvPr id="518147" name="Rectangle 3"/>
          <p:cNvSpPr>
            <a:spLocks noGrp="1" noChangeArrowheads="1"/>
          </p:cNvSpPr>
          <p:nvPr>
            <p:ph sz="half" idx="1"/>
          </p:nvPr>
        </p:nvSpPr>
        <p:spPr/>
        <p:txBody>
          <a:bodyPr/>
          <a:lstStyle/>
          <a:p>
            <a:r>
              <a:rPr lang="zh-CN" altLang="en-US" dirty="0"/>
              <a:t>链接</a:t>
            </a:r>
            <a:endParaRPr lang="en-US" altLang="zh-CN" dirty="0"/>
          </a:p>
        </p:txBody>
      </p:sp>
      <p:sp>
        <p:nvSpPr>
          <p:cNvPr id="42" name="Rectangle 28"/>
          <p:cNvSpPr>
            <a:spLocks noChangeArrowheads="1"/>
          </p:cNvSpPr>
          <p:nvPr/>
        </p:nvSpPr>
        <p:spPr bwMode="auto">
          <a:xfrm>
            <a:off x="1593844" y="3339130"/>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dirty="0">
                <a:ea typeface="楷体_GB2312" pitchFamily="49" charset="-122"/>
              </a:rPr>
              <a:t>执行指针</a:t>
            </a:r>
          </a:p>
        </p:txBody>
      </p:sp>
      <p:sp>
        <p:nvSpPr>
          <p:cNvPr id="43" name="Rectangle 30"/>
          <p:cNvSpPr>
            <a:spLocks noChangeArrowheads="1"/>
          </p:cNvSpPr>
          <p:nvPr/>
        </p:nvSpPr>
        <p:spPr bwMode="auto">
          <a:xfrm>
            <a:off x="1593844" y="4204317"/>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就绪队列指针</a:t>
            </a:r>
          </a:p>
        </p:txBody>
      </p:sp>
      <p:sp>
        <p:nvSpPr>
          <p:cNvPr id="44" name="Rectangle 31"/>
          <p:cNvSpPr>
            <a:spLocks noChangeArrowheads="1"/>
          </p:cNvSpPr>
          <p:nvPr/>
        </p:nvSpPr>
        <p:spPr bwMode="auto">
          <a:xfrm>
            <a:off x="1593844" y="5067917"/>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阻塞队列指针</a:t>
            </a:r>
          </a:p>
        </p:txBody>
      </p:sp>
      <p:sp>
        <p:nvSpPr>
          <p:cNvPr id="45" name="Rectangle 32"/>
          <p:cNvSpPr>
            <a:spLocks noChangeArrowheads="1"/>
          </p:cNvSpPr>
          <p:nvPr/>
        </p:nvSpPr>
        <p:spPr bwMode="auto">
          <a:xfrm>
            <a:off x="1593844" y="5931517"/>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挂起队列指针</a:t>
            </a:r>
          </a:p>
        </p:txBody>
      </p:sp>
      <p:graphicFrame>
        <p:nvGraphicFramePr>
          <p:cNvPr id="46" name="Group 92"/>
          <p:cNvGraphicFramePr>
            <a:graphicFrameLocks noGrp="1"/>
          </p:cNvGraphicFramePr>
          <p:nvPr>
            <p:ph sz="half" idx="2"/>
            <p:extLst>
              <p:ext uri="{D42A27DB-BD31-4B8C-83A1-F6EECF244321}">
                <p14:modId xmlns:p14="http://schemas.microsoft.com/office/powerpoint/2010/main" val="1038348390"/>
              </p:ext>
            </p:extLst>
          </p:nvPr>
        </p:nvGraphicFramePr>
        <p:xfrm>
          <a:off x="5702294" y="1754805"/>
          <a:ext cx="2012950" cy="4392615"/>
        </p:xfrm>
        <a:graphic>
          <a:graphicData uri="http://schemas.openxmlformats.org/drawingml/2006/table">
            <a:tbl>
              <a:tblPr/>
              <a:tblGrid>
                <a:gridCol w="1397000">
                  <a:extLst>
                    <a:ext uri="{9D8B030D-6E8A-4147-A177-3AD203B41FA5}">
                      <a16:colId xmlns:a16="http://schemas.microsoft.com/office/drawing/2014/main" val="20000"/>
                    </a:ext>
                  </a:extLst>
                </a:gridCol>
                <a:gridCol w="615950">
                  <a:extLst>
                    <a:ext uri="{9D8B030D-6E8A-4147-A177-3AD203B41FA5}">
                      <a16:colId xmlns:a16="http://schemas.microsoft.com/office/drawing/2014/main" val="20001"/>
                    </a:ext>
                  </a:extLst>
                </a:gridCol>
              </a:tblGrid>
              <a:tr h="4889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dirty="0">
                          <a:ln>
                            <a:noFill/>
                          </a:ln>
                          <a:solidFill>
                            <a:schemeClr val="tx1"/>
                          </a:solidFill>
                          <a:effectLst/>
                          <a:latin typeface="Times New Roman" pitchFamily="18" charset="0"/>
                          <a:ea typeface="宋体" charset="-122"/>
                        </a:rPr>
                        <a:t>PCB1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0</a:t>
                      </a: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PCB6</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PCB7</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PCB8</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89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7" name="Line 96"/>
          <p:cNvSpPr>
            <a:spLocks noChangeShapeType="1"/>
          </p:cNvSpPr>
          <p:nvPr/>
        </p:nvSpPr>
        <p:spPr bwMode="auto">
          <a:xfrm>
            <a:off x="7715244" y="2043730"/>
            <a:ext cx="647700"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8" name="Line 97"/>
          <p:cNvSpPr>
            <a:spLocks noChangeShapeType="1"/>
          </p:cNvSpPr>
          <p:nvPr/>
        </p:nvSpPr>
        <p:spPr bwMode="auto">
          <a:xfrm>
            <a:off x="8362944" y="2043730"/>
            <a:ext cx="0" cy="1368425"/>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9" name="Line 98"/>
          <p:cNvSpPr>
            <a:spLocks noChangeShapeType="1"/>
          </p:cNvSpPr>
          <p:nvPr/>
        </p:nvSpPr>
        <p:spPr bwMode="auto">
          <a:xfrm flipH="1">
            <a:off x="7715244" y="3412155"/>
            <a:ext cx="647700"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0" name="Line 99"/>
          <p:cNvSpPr>
            <a:spLocks noChangeShapeType="1"/>
          </p:cNvSpPr>
          <p:nvPr/>
        </p:nvSpPr>
        <p:spPr bwMode="auto">
          <a:xfrm>
            <a:off x="7715244" y="2475530"/>
            <a:ext cx="431800"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1" name="Line 100"/>
          <p:cNvSpPr>
            <a:spLocks noChangeShapeType="1"/>
          </p:cNvSpPr>
          <p:nvPr/>
        </p:nvSpPr>
        <p:spPr bwMode="auto">
          <a:xfrm>
            <a:off x="8147044" y="2475530"/>
            <a:ext cx="0" cy="576262"/>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 name="Line 101"/>
          <p:cNvSpPr>
            <a:spLocks noChangeShapeType="1"/>
          </p:cNvSpPr>
          <p:nvPr/>
        </p:nvSpPr>
        <p:spPr bwMode="auto">
          <a:xfrm flipH="1">
            <a:off x="7715244" y="3051792"/>
            <a:ext cx="431800"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3" name="Line 104"/>
          <p:cNvSpPr>
            <a:spLocks noChangeShapeType="1"/>
          </p:cNvSpPr>
          <p:nvPr/>
        </p:nvSpPr>
        <p:spPr bwMode="auto">
          <a:xfrm>
            <a:off x="7715244" y="3555030"/>
            <a:ext cx="647700"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4" name="Line 105"/>
          <p:cNvSpPr>
            <a:spLocks noChangeShapeType="1"/>
          </p:cNvSpPr>
          <p:nvPr/>
        </p:nvSpPr>
        <p:spPr bwMode="auto">
          <a:xfrm>
            <a:off x="8362944" y="3555030"/>
            <a:ext cx="0" cy="187325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5" name="Line 106"/>
          <p:cNvSpPr>
            <a:spLocks noChangeShapeType="1"/>
          </p:cNvSpPr>
          <p:nvPr/>
        </p:nvSpPr>
        <p:spPr bwMode="auto">
          <a:xfrm flipH="1">
            <a:off x="7715244" y="5428280"/>
            <a:ext cx="647700"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6" name="Line 108"/>
          <p:cNvSpPr>
            <a:spLocks noChangeShapeType="1"/>
          </p:cNvSpPr>
          <p:nvPr/>
        </p:nvSpPr>
        <p:spPr bwMode="auto">
          <a:xfrm>
            <a:off x="7715244" y="4420217"/>
            <a:ext cx="360362"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7" name="Line 109"/>
          <p:cNvSpPr>
            <a:spLocks noChangeShapeType="1"/>
          </p:cNvSpPr>
          <p:nvPr/>
        </p:nvSpPr>
        <p:spPr bwMode="auto">
          <a:xfrm>
            <a:off x="8075606" y="4420217"/>
            <a:ext cx="0" cy="358775"/>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8" name="Line 110"/>
          <p:cNvSpPr>
            <a:spLocks noChangeShapeType="1"/>
          </p:cNvSpPr>
          <p:nvPr/>
        </p:nvSpPr>
        <p:spPr bwMode="auto">
          <a:xfrm flipH="1">
            <a:off x="7715244" y="4778992"/>
            <a:ext cx="360362"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9" name="Line 111"/>
          <p:cNvSpPr>
            <a:spLocks noChangeShapeType="1"/>
          </p:cNvSpPr>
          <p:nvPr/>
        </p:nvSpPr>
        <p:spPr bwMode="auto">
          <a:xfrm>
            <a:off x="7715244" y="5067917"/>
            <a:ext cx="360362"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0" name="Line 112"/>
          <p:cNvSpPr>
            <a:spLocks noChangeShapeType="1"/>
          </p:cNvSpPr>
          <p:nvPr/>
        </p:nvSpPr>
        <p:spPr bwMode="auto">
          <a:xfrm>
            <a:off x="8075606" y="5067917"/>
            <a:ext cx="0" cy="720725"/>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1" name="Line 113"/>
          <p:cNvSpPr>
            <a:spLocks noChangeShapeType="1"/>
          </p:cNvSpPr>
          <p:nvPr/>
        </p:nvSpPr>
        <p:spPr bwMode="auto">
          <a:xfrm flipH="1">
            <a:off x="7715244" y="5788642"/>
            <a:ext cx="360362"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4" name="Line 116"/>
          <p:cNvSpPr>
            <a:spLocks noChangeShapeType="1"/>
          </p:cNvSpPr>
          <p:nvPr/>
        </p:nvSpPr>
        <p:spPr bwMode="auto">
          <a:xfrm>
            <a:off x="5699119" y="6075980"/>
            <a:ext cx="0" cy="43180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5" name="Line 117"/>
          <p:cNvSpPr>
            <a:spLocks noChangeShapeType="1"/>
          </p:cNvSpPr>
          <p:nvPr/>
        </p:nvSpPr>
        <p:spPr bwMode="auto">
          <a:xfrm>
            <a:off x="7100881" y="6075980"/>
            <a:ext cx="0" cy="360362"/>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6" name="Line 118"/>
          <p:cNvSpPr>
            <a:spLocks noChangeShapeType="1"/>
          </p:cNvSpPr>
          <p:nvPr/>
        </p:nvSpPr>
        <p:spPr bwMode="auto">
          <a:xfrm>
            <a:off x="7715244" y="6075980"/>
            <a:ext cx="0" cy="503237"/>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7" name="Line 119"/>
          <p:cNvSpPr>
            <a:spLocks noChangeShapeType="1"/>
          </p:cNvSpPr>
          <p:nvPr/>
        </p:nvSpPr>
        <p:spPr bwMode="auto">
          <a:xfrm>
            <a:off x="6346819" y="6291880"/>
            <a:ext cx="0" cy="287337"/>
          </a:xfrm>
          <a:prstGeom prst="line">
            <a:avLst/>
          </a:prstGeom>
          <a:noFill/>
          <a:ln w="25400">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8" name="Line 120"/>
          <p:cNvSpPr>
            <a:spLocks noChangeShapeType="1"/>
          </p:cNvSpPr>
          <p:nvPr/>
        </p:nvSpPr>
        <p:spPr bwMode="auto">
          <a:xfrm>
            <a:off x="3825869" y="3555030"/>
            <a:ext cx="1873250" cy="360362"/>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9" name="Line 121"/>
          <p:cNvSpPr>
            <a:spLocks noChangeShapeType="1"/>
          </p:cNvSpPr>
          <p:nvPr/>
        </p:nvSpPr>
        <p:spPr bwMode="auto">
          <a:xfrm flipV="1">
            <a:off x="3825869" y="1970704"/>
            <a:ext cx="1873250" cy="2449512"/>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70" name="Line 122"/>
          <p:cNvSpPr>
            <a:spLocks noChangeShapeType="1"/>
          </p:cNvSpPr>
          <p:nvPr/>
        </p:nvSpPr>
        <p:spPr bwMode="auto">
          <a:xfrm flipV="1">
            <a:off x="3825869" y="2619991"/>
            <a:ext cx="1873250" cy="2663825"/>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71" name="Line 123"/>
          <p:cNvSpPr>
            <a:spLocks noChangeShapeType="1"/>
          </p:cNvSpPr>
          <p:nvPr/>
        </p:nvSpPr>
        <p:spPr bwMode="auto">
          <a:xfrm flipV="1">
            <a:off x="3825869" y="4420216"/>
            <a:ext cx="1873250" cy="1727203"/>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787C055C-0BF0-5A47-AB68-F8BC998C5FAB}"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45</a:t>
            </a:fld>
            <a:endParaRPr lang="zh-CN" altLang="en-US"/>
          </a:p>
        </p:txBody>
      </p:sp>
    </p:spTree>
    <p:extLst>
      <p:ext uri="{BB962C8B-B14F-4D97-AF65-F5344CB8AC3E}">
        <p14:creationId xmlns:p14="http://schemas.microsoft.com/office/powerpoint/2010/main" val="2166011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zh-CN" altLang="en-US" dirty="0"/>
              <a:t>进程控制块</a:t>
            </a:r>
            <a:endParaRPr lang="en-US" altLang="zh-CN" dirty="0"/>
          </a:p>
        </p:txBody>
      </p:sp>
      <p:sp>
        <p:nvSpPr>
          <p:cNvPr id="521219" name="Rectangle 3"/>
          <p:cNvSpPr>
            <a:spLocks noGrp="1" noChangeArrowheads="1"/>
          </p:cNvSpPr>
          <p:nvPr>
            <p:ph sz="half" idx="1"/>
          </p:nvPr>
        </p:nvSpPr>
        <p:spPr/>
        <p:txBody>
          <a:bodyPr/>
          <a:lstStyle/>
          <a:p>
            <a:r>
              <a:rPr lang="zh-CN" altLang="en-US" dirty="0"/>
              <a:t>索引</a:t>
            </a:r>
            <a:endParaRPr lang="en-US" altLang="zh-CN" dirty="0"/>
          </a:p>
        </p:txBody>
      </p:sp>
      <p:graphicFrame>
        <p:nvGraphicFramePr>
          <p:cNvPr id="32" name="Group 105"/>
          <p:cNvGraphicFramePr>
            <a:graphicFrameLocks noGrp="1"/>
          </p:cNvGraphicFramePr>
          <p:nvPr>
            <p:ph sz="quarter" idx="2"/>
            <p:extLst>
              <p:ext uri="{D42A27DB-BD31-4B8C-83A1-F6EECF244321}">
                <p14:modId xmlns:p14="http://schemas.microsoft.com/office/powerpoint/2010/main" val="1280619165"/>
              </p:ext>
            </p:extLst>
          </p:nvPr>
        </p:nvGraphicFramePr>
        <p:xfrm>
          <a:off x="6986234" y="1775706"/>
          <a:ext cx="1511300" cy="3692526"/>
        </p:xfrm>
        <a:graphic>
          <a:graphicData uri="http://schemas.openxmlformats.org/drawingml/2006/table">
            <a:tbl>
              <a:tblPr/>
              <a:tblGrid>
                <a:gridCol w="1511300">
                  <a:extLst>
                    <a:ext uri="{9D8B030D-6E8A-4147-A177-3AD203B41FA5}">
                      <a16:colId xmlns:a16="http://schemas.microsoft.com/office/drawing/2014/main" val="20000"/>
                    </a:ext>
                  </a:extLst>
                </a:gridCol>
              </a:tblGrid>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638">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PCB5</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8638">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PCB6</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PCB7</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3" name="Rectangle 4"/>
          <p:cNvSpPr>
            <a:spLocks noChangeArrowheads="1"/>
          </p:cNvSpPr>
          <p:nvPr/>
        </p:nvSpPr>
        <p:spPr bwMode="auto">
          <a:xfrm>
            <a:off x="720372" y="2855206"/>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执行指针</a:t>
            </a:r>
          </a:p>
        </p:txBody>
      </p:sp>
      <p:sp>
        <p:nvSpPr>
          <p:cNvPr id="34" name="Rectangle 5"/>
          <p:cNvSpPr>
            <a:spLocks noChangeArrowheads="1"/>
          </p:cNvSpPr>
          <p:nvPr/>
        </p:nvSpPr>
        <p:spPr bwMode="auto">
          <a:xfrm>
            <a:off x="720372" y="4368093"/>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就绪表指针</a:t>
            </a:r>
          </a:p>
        </p:txBody>
      </p:sp>
      <p:sp>
        <p:nvSpPr>
          <p:cNvPr id="35" name="Rectangle 6"/>
          <p:cNvSpPr>
            <a:spLocks noChangeArrowheads="1"/>
          </p:cNvSpPr>
          <p:nvPr/>
        </p:nvSpPr>
        <p:spPr bwMode="auto">
          <a:xfrm>
            <a:off x="648934" y="5807956"/>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阻塞表指针</a:t>
            </a:r>
          </a:p>
        </p:txBody>
      </p:sp>
      <p:sp>
        <p:nvSpPr>
          <p:cNvPr id="36" name="Line 86"/>
          <p:cNvSpPr>
            <a:spLocks noChangeShapeType="1"/>
          </p:cNvSpPr>
          <p:nvPr/>
        </p:nvSpPr>
        <p:spPr bwMode="auto">
          <a:xfrm>
            <a:off x="6986234" y="5447593"/>
            <a:ext cx="0" cy="64770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7" name="Line 87"/>
          <p:cNvSpPr>
            <a:spLocks noChangeShapeType="1"/>
          </p:cNvSpPr>
          <p:nvPr/>
        </p:nvSpPr>
        <p:spPr bwMode="auto">
          <a:xfrm>
            <a:off x="8497534" y="5447593"/>
            <a:ext cx="0" cy="64770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8" name="Text Box 88"/>
          <p:cNvSpPr txBox="1">
            <a:spLocks noChangeArrowheads="1"/>
          </p:cNvSpPr>
          <p:nvPr/>
        </p:nvSpPr>
        <p:spPr bwMode="auto">
          <a:xfrm>
            <a:off x="7325959" y="1631243"/>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zh-CN"/>
          </a:p>
        </p:txBody>
      </p:sp>
      <p:sp>
        <p:nvSpPr>
          <p:cNvPr id="39" name="Line 90"/>
          <p:cNvSpPr>
            <a:spLocks noChangeShapeType="1"/>
          </p:cNvSpPr>
          <p:nvPr/>
        </p:nvSpPr>
        <p:spPr bwMode="auto">
          <a:xfrm flipV="1">
            <a:off x="2952397" y="1991606"/>
            <a:ext cx="4033837" cy="1008062"/>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graphicFrame>
        <p:nvGraphicFramePr>
          <p:cNvPr id="40" name="Group 109"/>
          <p:cNvGraphicFramePr>
            <a:graphicFrameLocks/>
          </p:cNvGraphicFramePr>
          <p:nvPr>
            <p:extLst>
              <p:ext uri="{D42A27DB-BD31-4B8C-83A1-F6EECF244321}">
                <p14:modId xmlns:p14="http://schemas.microsoft.com/office/powerpoint/2010/main" val="786572770"/>
              </p:ext>
            </p:extLst>
          </p:nvPr>
        </p:nvGraphicFramePr>
        <p:xfrm>
          <a:off x="4033484" y="2783768"/>
          <a:ext cx="1295400" cy="1828800"/>
        </p:xfrm>
        <a:graphic>
          <a:graphicData uri="http://schemas.openxmlformats.org/drawingml/2006/table">
            <a:tbl>
              <a:tblPr/>
              <a:tblGrid>
                <a:gridCol w="1295400">
                  <a:extLst>
                    <a:ext uri="{9D8B030D-6E8A-4147-A177-3AD203B41FA5}">
                      <a16:colId xmlns:a16="http://schemas.microsoft.com/office/drawing/2014/main" val="20000"/>
                    </a:ext>
                  </a:extLst>
                </a:gridCol>
              </a:tblGrid>
              <a:tr h="34290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131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31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1" name="Group 110"/>
          <p:cNvGraphicFramePr>
            <a:graphicFrameLocks noGrp="1"/>
          </p:cNvGraphicFramePr>
          <p:nvPr>
            <p:extLst>
              <p:ext uri="{D42A27DB-BD31-4B8C-83A1-F6EECF244321}">
                <p14:modId xmlns:p14="http://schemas.microsoft.com/office/powerpoint/2010/main" val="233275239"/>
              </p:ext>
            </p:extLst>
          </p:nvPr>
        </p:nvGraphicFramePr>
        <p:xfrm>
          <a:off x="4033484" y="4799893"/>
          <a:ext cx="1295400" cy="1828800"/>
        </p:xfrm>
        <a:graphic>
          <a:graphicData uri="http://schemas.openxmlformats.org/drawingml/2006/table">
            <a:tbl>
              <a:tblPr/>
              <a:tblGrid>
                <a:gridCol w="1295400">
                  <a:extLst>
                    <a:ext uri="{9D8B030D-6E8A-4147-A177-3AD203B41FA5}">
                      <a16:colId xmlns:a16="http://schemas.microsoft.com/office/drawing/2014/main" val="20000"/>
                    </a:ext>
                  </a:extLst>
                </a:gridCol>
              </a:tblGrid>
              <a:tr h="34290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131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31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2" name="Line 122"/>
          <p:cNvSpPr>
            <a:spLocks noChangeShapeType="1"/>
          </p:cNvSpPr>
          <p:nvPr/>
        </p:nvSpPr>
        <p:spPr bwMode="auto">
          <a:xfrm flipV="1">
            <a:off x="5257447" y="2567868"/>
            <a:ext cx="1728787" cy="1366838"/>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3" name="Line 123"/>
          <p:cNvSpPr>
            <a:spLocks noChangeShapeType="1"/>
          </p:cNvSpPr>
          <p:nvPr/>
        </p:nvSpPr>
        <p:spPr bwMode="auto">
          <a:xfrm>
            <a:off x="5257447" y="2999668"/>
            <a:ext cx="1728787" cy="21590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4" name="Line 124"/>
          <p:cNvSpPr>
            <a:spLocks noChangeShapeType="1"/>
          </p:cNvSpPr>
          <p:nvPr/>
        </p:nvSpPr>
        <p:spPr bwMode="auto">
          <a:xfrm>
            <a:off x="5257447" y="3360031"/>
            <a:ext cx="1728787" cy="358775"/>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5" name="Line 125"/>
          <p:cNvSpPr>
            <a:spLocks noChangeShapeType="1"/>
          </p:cNvSpPr>
          <p:nvPr/>
        </p:nvSpPr>
        <p:spPr bwMode="auto">
          <a:xfrm>
            <a:off x="5257447" y="5015793"/>
            <a:ext cx="1728787" cy="287338"/>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6" name="Line 126"/>
          <p:cNvSpPr>
            <a:spLocks noChangeShapeType="1"/>
          </p:cNvSpPr>
          <p:nvPr/>
        </p:nvSpPr>
        <p:spPr bwMode="auto">
          <a:xfrm flipV="1">
            <a:off x="5257447" y="4152193"/>
            <a:ext cx="1728787" cy="1871663"/>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7" name="Line 127"/>
          <p:cNvSpPr>
            <a:spLocks noChangeShapeType="1"/>
          </p:cNvSpPr>
          <p:nvPr/>
        </p:nvSpPr>
        <p:spPr bwMode="auto">
          <a:xfrm flipV="1">
            <a:off x="5257447" y="4726868"/>
            <a:ext cx="1728787" cy="792163"/>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8" name="Line 128"/>
          <p:cNvSpPr>
            <a:spLocks noChangeShapeType="1"/>
          </p:cNvSpPr>
          <p:nvPr/>
        </p:nvSpPr>
        <p:spPr bwMode="auto">
          <a:xfrm flipV="1">
            <a:off x="2952397" y="2926642"/>
            <a:ext cx="1081087" cy="1685925"/>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9" name="Line 129"/>
          <p:cNvSpPr>
            <a:spLocks noChangeShapeType="1"/>
          </p:cNvSpPr>
          <p:nvPr/>
        </p:nvSpPr>
        <p:spPr bwMode="auto">
          <a:xfrm flipV="1">
            <a:off x="2880959" y="4871331"/>
            <a:ext cx="1152525" cy="1152525"/>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6AD8885D-9649-544E-AD46-C03D3C6A93FC}"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46</a:t>
            </a:fld>
            <a:endParaRPr lang="zh-CN" altLang="en-US"/>
          </a:p>
        </p:txBody>
      </p:sp>
    </p:spTree>
    <p:extLst>
      <p:ext uri="{BB962C8B-B14F-4D97-AF65-F5344CB8AC3E}">
        <p14:creationId xmlns:p14="http://schemas.microsoft.com/office/powerpoint/2010/main" val="696025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Linux </a:t>
            </a:r>
            <a:r>
              <a:rPr kumimoji="1" lang="en-US" altLang="zh-CN" dirty="0" err="1"/>
              <a:t>task_struct</a:t>
            </a:r>
            <a:endParaRPr kumimoji="1" lang="zh-CN" altLang="en-US" dirty="0"/>
          </a:p>
        </p:txBody>
      </p:sp>
      <p:sp>
        <p:nvSpPr>
          <p:cNvPr id="4" name="日期占位符 3"/>
          <p:cNvSpPr>
            <a:spLocks noGrp="1"/>
          </p:cNvSpPr>
          <p:nvPr>
            <p:ph type="dt" sz="half" idx="10"/>
          </p:nvPr>
        </p:nvSpPr>
        <p:spPr/>
        <p:txBody>
          <a:bodyPr/>
          <a:lstStyle/>
          <a:p>
            <a:fld id="{AE166460-602C-6443-82FC-468C2B378E24}"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47</a:t>
            </a:fld>
            <a:endParaRPr lang="zh-CN" altLang="en-US"/>
          </a:p>
        </p:txBody>
      </p:sp>
      <p:sp>
        <p:nvSpPr>
          <p:cNvPr id="8" name="矩形 7"/>
          <p:cNvSpPr/>
          <p:nvPr/>
        </p:nvSpPr>
        <p:spPr>
          <a:xfrm>
            <a:off x="307553" y="1363017"/>
            <a:ext cx="8470900" cy="5016758"/>
          </a:xfrm>
          <a:prstGeom prst="rect">
            <a:avLst/>
          </a:prstGeom>
          <a:solidFill>
            <a:schemeClr val="bg1">
              <a:lumMod val="95000"/>
            </a:schemeClr>
          </a:solidFill>
        </p:spPr>
        <p:txBody>
          <a:bodyPr wrap="square">
            <a:spAutoFit/>
          </a:bodyPr>
          <a:lstStyle/>
          <a:p>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task_struct</a:t>
            </a:r>
            <a:r>
              <a:rPr lang="en-US" altLang="zh-CN" sz="2000" dirty="0">
                <a:latin typeface="Consolas"/>
                <a:cs typeface="Consolas"/>
              </a:rPr>
              <a:t> {</a:t>
            </a:r>
          </a:p>
          <a:p>
            <a:r>
              <a:rPr lang="en-US" altLang="zh-CN" sz="2000" dirty="0">
                <a:latin typeface="Consolas"/>
                <a:cs typeface="Consolas"/>
              </a:rPr>
              <a:t>  /* these are hardcoded - don't touch */</a:t>
            </a:r>
          </a:p>
          <a:p>
            <a:r>
              <a:rPr lang="zh-CN" altLang="en-US" sz="2000" dirty="0">
                <a:latin typeface="Consolas"/>
                <a:cs typeface="Consolas"/>
              </a:rPr>
              <a:t>  </a:t>
            </a:r>
            <a:r>
              <a:rPr lang="en-US" altLang="zh-CN" sz="2000" dirty="0">
                <a:latin typeface="Consolas"/>
                <a:cs typeface="Consolas"/>
              </a:rPr>
              <a:t>/*-1 </a:t>
            </a:r>
            <a:r>
              <a:rPr lang="en-US" altLang="zh-CN" sz="2000" dirty="0" err="1">
                <a:latin typeface="Consolas"/>
                <a:cs typeface="Consolas"/>
              </a:rPr>
              <a:t>unrunnable</a:t>
            </a:r>
            <a:r>
              <a:rPr lang="en-US" altLang="zh-CN" sz="2000" dirty="0">
                <a:latin typeface="Consolas"/>
                <a:cs typeface="Consolas"/>
              </a:rPr>
              <a:t>, 0 runnable, &gt;0 stopped */</a:t>
            </a:r>
          </a:p>
          <a:p>
            <a:r>
              <a:rPr lang="en-US" altLang="zh-CN" sz="2000" dirty="0">
                <a:latin typeface="Consolas"/>
                <a:cs typeface="Consolas"/>
              </a:rPr>
              <a:t>  volatile long        state; </a:t>
            </a:r>
          </a:p>
          <a:p>
            <a:r>
              <a:rPr lang="en-US" altLang="zh-CN" sz="2000" dirty="0">
                <a:latin typeface="Consolas"/>
                <a:cs typeface="Consolas"/>
              </a:rPr>
              <a:t>  long                 priority;</a:t>
            </a:r>
          </a:p>
          <a:p>
            <a:r>
              <a:rPr lang="zh-CN" altLang="en-US" sz="2000" dirty="0">
                <a:latin typeface="Consolas"/>
                <a:cs typeface="Consolas"/>
              </a:rPr>
              <a:t>  </a:t>
            </a:r>
            <a:r>
              <a:rPr lang="en-US" altLang="zh-CN" sz="2000" dirty="0">
                <a:latin typeface="Consolas"/>
                <a:cs typeface="Consolas"/>
              </a:rPr>
              <a:t>/* per process flags */</a:t>
            </a:r>
          </a:p>
          <a:p>
            <a:r>
              <a:rPr lang="en-US" altLang="zh-CN" sz="2000" dirty="0">
                <a:latin typeface="Consolas"/>
                <a:cs typeface="Consolas"/>
              </a:rPr>
              <a:t>  unsigned             long flags; </a:t>
            </a:r>
          </a:p>
          <a:p>
            <a:r>
              <a:rPr lang="en-US" altLang="zh-CN" sz="2000" dirty="0">
                <a:latin typeface="Consolas"/>
                <a:cs typeface="Consolas"/>
              </a:rPr>
              <a:t>  </a:t>
            </a:r>
            <a:r>
              <a:rPr lang="en-US" altLang="zh-CN" sz="2000" dirty="0" err="1">
                <a:latin typeface="Consolas"/>
                <a:cs typeface="Consolas"/>
              </a:rPr>
              <a:t>int</a:t>
            </a:r>
            <a:r>
              <a:rPr lang="en-US" altLang="zh-CN" sz="2000" dirty="0">
                <a:latin typeface="Consolas"/>
                <a:cs typeface="Consolas"/>
              </a:rPr>
              <a:t> </a:t>
            </a:r>
            <a:r>
              <a:rPr lang="en-US" altLang="zh-CN" sz="2000" dirty="0" err="1">
                <a:latin typeface="Consolas"/>
                <a:cs typeface="Consolas"/>
              </a:rPr>
              <a:t>errno</a:t>
            </a:r>
            <a:r>
              <a:rPr lang="en-US" altLang="zh-CN" sz="2000" dirty="0">
                <a:latin typeface="Consolas"/>
                <a:cs typeface="Consolas"/>
              </a:rPr>
              <a:t>;</a:t>
            </a:r>
          </a:p>
          <a:p>
            <a:r>
              <a:rPr lang="en-US" altLang="zh-CN" sz="2000" dirty="0">
                <a:latin typeface="Consolas"/>
                <a:cs typeface="Consolas"/>
              </a:rPr>
              <a:t>  </a:t>
            </a:r>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task_struct</a:t>
            </a:r>
            <a:r>
              <a:rPr lang="en-US" altLang="zh-CN" sz="2000" dirty="0">
                <a:latin typeface="Consolas"/>
                <a:cs typeface="Consolas"/>
              </a:rPr>
              <a:t>   *</a:t>
            </a:r>
            <a:r>
              <a:rPr lang="en-US" altLang="zh-CN" sz="2000" dirty="0" err="1">
                <a:latin typeface="Consolas"/>
                <a:cs typeface="Consolas"/>
              </a:rPr>
              <a:t>next_task</a:t>
            </a:r>
            <a:r>
              <a:rPr lang="en-US" altLang="zh-CN" sz="2000" dirty="0">
                <a:latin typeface="Consolas"/>
                <a:cs typeface="Consolas"/>
              </a:rPr>
              <a:t>, *</a:t>
            </a:r>
            <a:r>
              <a:rPr lang="en-US" altLang="zh-CN" sz="2000" dirty="0" err="1">
                <a:latin typeface="Consolas"/>
                <a:cs typeface="Consolas"/>
              </a:rPr>
              <a:t>prev_task</a:t>
            </a:r>
            <a:r>
              <a:rPr lang="en-US" altLang="zh-CN" sz="2000" dirty="0">
                <a:latin typeface="Consolas"/>
                <a:cs typeface="Consolas"/>
              </a:rPr>
              <a:t>;</a:t>
            </a:r>
          </a:p>
          <a:p>
            <a:r>
              <a:rPr lang="en-US" altLang="zh-CN" sz="2000" dirty="0">
                <a:latin typeface="Consolas"/>
                <a:cs typeface="Consolas"/>
              </a:rPr>
              <a:t>  </a:t>
            </a:r>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task_struct</a:t>
            </a:r>
            <a:r>
              <a:rPr lang="en-US" altLang="zh-CN" sz="2000" dirty="0">
                <a:latin typeface="Consolas"/>
                <a:cs typeface="Consolas"/>
              </a:rPr>
              <a:t>   *</a:t>
            </a:r>
            <a:r>
              <a:rPr lang="en-US" altLang="zh-CN" sz="2000" dirty="0" err="1">
                <a:latin typeface="Consolas"/>
                <a:cs typeface="Consolas"/>
              </a:rPr>
              <a:t>next_run</a:t>
            </a:r>
            <a:r>
              <a:rPr lang="en-US" altLang="zh-CN" sz="2000" dirty="0">
                <a:latin typeface="Consolas"/>
                <a:cs typeface="Consolas"/>
              </a:rPr>
              <a:t>,  *</a:t>
            </a:r>
            <a:r>
              <a:rPr lang="en-US" altLang="zh-CN" sz="2000" dirty="0" err="1">
                <a:latin typeface="Consolas"/>
                <a:cs typeface="Consolas"/>
              </a:rPr>
              <a:t>prev_run</a:t>
            </a:r>
            <a:r>
              <a:rPr lang="en-US" altLang="zh-CN" sz="2000" dirty="0">
                <a:latin typeface="Consolas"/>
                <a:cs typeface="Consolas"/>
              </a:rPr>
              <a:t>;</a:t>
            </a:r>
          </a:p>
          <a:p>
            <a:r>
              <a:rPr lang="en-US" altLang="zh-CN" sz="2000" dirty="0">
                <a:latin typeface="Consolas"/>
                <a:cs typeface="Consolas"/>
              </a:rPr>
              <a:t>  </a:t>
            </a:r>
            <a:r>
              <a:rPr lang="en-US" altLang="zh-CN" sz="2000" dirty="0" err="1">
                <a:latin typeface="Consolas"/>
                <a:cs typeface="Consolas"/>
              </a:rPr>
              <a:t>int</a:t>
            </a:r>
            <a:r>
              <a:rPr lang="en-US" altLang="zh-CN" sz="2000" dirty="0">
                <a:latin typeface="Consolas"/>
                <a:cs typeface="Consolas"/>
              </a:rPr>
              <a:t>                  </a:t>
            </a:r>
            <a:r>
              <a:rPr lang="en-US" altLang="zh-CN" sz="2000" dirty="0" err="1">
                <a:latin typeface="Consolas"/>
                <a:cs typeface="Consolas"/>
              </a:rPr>
              <a:t>pid</a:t>
            </a:r>
            <a:r>
              <a:rPr lang="en-US" altLang="zh-CN" sz="2000" dirty="0">
                <a:latin typeface="Consolas"/>
                <a:cs typeface="Consolas"/>
              </a:rPr>
              <a:t>;</a:t>
            </a:r>
          </a:p>
          <a:p>
            <a:r>
              <a:rPr lang="zh-CN" altLang="en-US" sz="2000" dirty="0">
                <a:latin typeface="Consolas"/>
                <a:cs typeface="Consolas"/>
              </a:rPr>
              <a:t>  </a:t>
            </a:r>
            <a:r>
              <a:rPr lang="en-US" altLang="zh-CN" sz="2000" dirty="0">
                <a:latin typeface="Consolas"/>
                <a:cs typeface="Consolas"/>
              </a:rPr>
              <a:t>/* memory management info */</a:t>
            </a:r>
          </a:p>
          <a:p>
            <a:r>
              <a:rPr lang="en-US" altLang="zh-CN" sz="2000" dirty="0">
                <a:latin typeface="Consolas"/>
                <a:cs typeface="Consolas"/>
              </a:rPr>
              <a:t>  </a:t>
            </a:r>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mm_struct</a:t>
            </a:r>
            <a:r>
              <a:rPr lang="en-US" altLang="zh-CN" sz="2000" dirty="0">
                <a:latin typeface="Consolas"/>
                <a:cs typeface="Consolas"/>
              </a:rPr>
              <a:t>     *mm;</a:t>
            </a:r>
          </a:p>
          <a:p>
            <a:r>
              <a:rPr lang="zh-CN" altLang="en-US" sz="2000" dirty="0">
                <a:latin typeface="Consolas"/>
                <a:cs typeface="Consolas"/>
              </a:rPr>
              <a:t>  </a:t>
            </a:r>
            <a:r>
              <a:rPr lang="en-US" altLang="zh-CN" sz="2000" dirty="0">
                <a:latin typeface="Consolas"/>
                <a:cs typeface="Consolas"/>
              </a:rPr>
              <a:t>/* signal handlers */</a:t>
            </a:r>
          </a:p>
          <a:p>
            <a:r>
              <a:rPr lang="en-US" altLang="zh-CN" sz="2000" dirty="0">
                <a:latin typeface="Consolas"/>
                <a:cs typeface="Consolas"/>
              </a:rPr>
              <a:t>  </a:t>
            </a:r>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signal_struct</a:t>
            </a:r>
            <a:r>
              <a:rPr lang="en-US" altLang="zh-CN" sz="2000" dirty="0">
                <a:latin typeface="Consolas"/>
                <a:cs typeface="Consolas"/>
              </a:rPr>
              <a:t> *sig;</a:t>
            </a:r>
          </a:p>
          <a:p>
            <a:r>
              <a:rPr lang="en-US" altLang="zh-CN" sz="2000" dirty="0">
                <a:latin typeface="Consolas"/>
                <a:cs typeface="Consolas"/>
              </a:rPr>
              <a:t>};</a:t>
            </a:r>
          </a:p>
        </p:txBody>
      </p:sp>
    </p:spTree>
    <p:extLst>
      <p:ext uri="{BB962C8B-B14F-4D97-AF65-F5344CB8AC3E}">
        <p14:creationId xmlns:p14="http://schemas.microsoft.com/office/powerpoint/2010/main" val="1004386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内存中的样子</a:t>
            </a:r>
          </a:p>
        </p:txBody>
      </p:sp>
      <p:sp>
        <p:nvSpPr>
          <p:cNvPr id="3" name="日期占位符 2"/>
          <p:cNvSpPr>
            <a:spLocks noGrp="1"/>
          </p:cNvSpPr>
          <p:nvPr>
            <p:ph type="dt" sz="half" idx="10"/>
          </p:nvPr>
        </p:nvSpPr>
        <p:spPr/>
        <p:txBody>
          <a:bodyPr/>
          <a:lstStyle/>
          <a:p>
            <a:fld id="{9B10872F-2A52-7745-81FE-64C5E5BA6D21}"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48</a:t>
            </a:fld>
            <a:endParaRPr lang="zh-CN" altLang="en-US"/>
          </a:p>
        </p:txBody>
      </p:sp>
      <p:pic>
        <p:nvPicPr>
          <p:cNvPr id="6" name="图片 5"/>
          <p:cNvPicPr>
            <a:picLocks noChangeAspect="1"/>
          </p:cNvPicPr>
          <p:nvPr/>
        </p:nvPicPr>
        <p:blipFill>
          <a:blip r:embed="rId3"/>
          <a:stretch>
            <a:fillRect/>
          </a:stretch>
        </p:blipFill>
        <p:spPr>
          <a:xfrm>
            <a:off x="1143837" y="1308100"/>
            <a:ext cx="6164179" cy="5048250"/>
          </a:xfrm>
          <a:prstGeom prst="rect">
            <a:avLst/>
          </a:prstGeom>
        </p:spPr>
      </p:pic>
    </p:spTree>
    <p:extLst>
      <p:ext uri="{BB962C8B-B14F-4D97-AF65-F5344CB8AC3E}">
        <p14:creationId xmlns:p14="http://schemas.microsoft.com/office/powerpoint/2010/main" val="3133967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zh-CN" altLang="en-US" dirty="0"/>
              <a:t>思考</a:t>
            </a:r>
          </a:p>
        </p:txBody>
      </p:sp>
      <p:sp>
        <p:nvSpPr>
          <p:cNvPr id="564227" name="Rectangle 3"/>
          <p:cNvSpPr>
            <a:spLocks noGrp="1" noChangeArrowheads="1"/>
          </p:cNvSpPr>
          <p:nvPr>
            <p:ph idx="1"/>
          </p:nvPr>
        </p:nvSpPr>
        <p:spPr/>
        <p:txBody>
          <a:bodyPr/>
          <a:lstStyle/>
          <a:p>
            <a:r>
              <a:rPr lang="en-US" altLang="zh-CN" dirty="0"/>
              <a:t>PCB</a:t>
            </a:r>
            <a:r>
              <a:rPr lang="zh-CN" altLang="en-US" dirty="0"/>
              <a:t>和进程的代码数据放在一起吗？</a:t>
            </a:r>
          </a:p>
          <a:p>
            <a:pPr lvl="1"/>
            <a:r>
              <a:rPr lang="zh-CN" altLang="en-US" dirty="0"/>
              <a:t>内核态和用户态</a:t>
            </a:r>
          </a:p>
          <a:p>
            <a:pPr lvl="1"/>
            <a:r>
              <a:rPr lang="zh-CN" altLang="en-US" dirty="0"/>
              <a:t>系统空间和用户空间</a:t>
            </a:r>
          </a:p>
          <a:p>
            <a:r>
              <a:rPr lang="zh-CN" altLang="en-US" dirty="0">
                <a:solidFill>
                  <a:schemeClr val="accent2"/>
                </a:solidFill>
              </a:rPr>
              <a:t>进程和程序的数量对应关系？</a:t>
            </a:r>
            <a:endParaRPr lang="en-US" altLang="zh-CN" dirty="0">
              <a:solidFill>
                <a:schemeClr val="accent2"/>
              </a:solidFill>
            </a:endParaRPr>
          </a:p>
          <a:p>
            <a:pPr lvl="1"/>
            <a:r>
              <a:rPr lang="en-US" altLang="zh-CN" dirty="0">
                <a:solidFill>
                  <a:schemeClr val="accent2"/>
                </a:solidFill>
              </a:rPr>
              <a:t>1-1</a:t>
            </a:r>
            <a:r>
              <a:rPr lang="zh-CN" altLang="en-US" dirty="0">
                <a:solidFill>
                  <a:schemeClr val="accent2"/>
                </a:solidFill>
              </a:rPr>
              <a:t>；</a:t>
            </a:r>
            <a:r>
              <a:rPr lang="en-US" altLang="zh-CN" dirty="0">
                <a:solidFill>
                  <a:schemeClr val="accent2"/>
                </a:solidFill>
              </a:rPr>
              <a:t>1-n</a:t>
            </a:r>
            <a:r>
              <a:rPr lang="zh-CN" altLang="en-US" dirty="0">
                <a:solidFill>
                  <a:schemeClr val="accent2"/>
                </a:solidFill>
              </a:rPr>
              <a:t>；</a:t>
            </a:r>
            <a:r>
              <a:rPr lang="en-US" altLang="zh-CN" dirty="0">
                <a:solidFill>
                  <a:schemeClr val="accent2"/>
                </a:solidFill>
              </a:rPr>
              <a:t>n-1</a:t>
            </a:r>
            <a:r>
              <a:rPr lang="zh-CN" altLang="en-US" dirty="0">
                <a:solidFill>
                  <a:schemeClr val="accent2"/>
                </a:solidFill>
              </a:rPr>
              <a:t>；</a:t>
            </a:r>
            <a:r>
              <a:rPr lang="en-US" altLang="zh-CN" dirty="0">
                <a:solidFill>
                  <a:schemeClr val="accent2"/>
                </a:solidFill>
              </a:rPr>
              <a:t>n-n</a:t>
            </a:r>
            <a:r>
              <a:rPr lang="zh-CN" altLang="en-US" dirty="0">
                <a:solidFill>
                  <a:schemeClr val="accent2"/>
                </a:solidFill>
              </a:rPr>
              <a:t>？</a:t>
            </a:r>
          </a:p>
          <a:p>
            <a:endParaRPr lang="en-US" altLang="zh-CN" dirty="0"/>
          </a:p>
        </p:txBody>
      </p:sp>
      <p:sp>
        <p:nvSpPr>
          <p:cNvPr id="2" name="日期占位符 1"/>
          <p:cNvSpPr>
            <a:spLocks noGrp="1"/>
          </p:cNvSpPr>
          <p:nvPr>
            <p:ph type="dt" sz="half" idx="10"/>
          </p:nvPr>
        </p:nvSpPr>
        <p:spPr/>
        <p:txBody>
          <a:bodyPr/>
          <a:lstStyle/>
          <a:p>
            <a:fld id="{8A32D51A-02AB-9D49-8350-6DDCB64EA08F}"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49</a:t>
            </a:fld>
            <a:endParaRPr lang="zh-CN" altLang="en-US"/>
          </a:p>
        </p:txBody>
      </p:sp>
    </p:spTree>
    <p:extLst>
      <p:ext uri="{BB962C8B-B14F-4D97-AF65-F5344CB8AC3E}">
        <p14:creationId xmlns:p14="http://schemas.microsoft.com/office/powerpoint/2010/main" val="319098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4227">
                                            <p:txEl>
                                              <p:pRg st="1" end="1"/>
                                            </p:txEl>
                                          </p:spTgt>
                                        </p:tgtEl>
                                        <p:attrNameLst>
                                          <p:attrName>style.visibility</p:attrName>
                                        </p:attrNameLst>
                                      </p:cBhvr>
                                      <p:to>
                                        <p:strVal val="visible"/>
                                      </p:to>
                                    </p:set>
                                    <p:animEffect transition="in" filter="fade">
                                      <p:cBhvr>
                                        <p:cTn id="7" dur="500"/>
                                        <p:tgtEl>
                                          <p:spTgt spid="56422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64227">
                                            <p:txEl>
                                              <p:pRg st="2" end="2"/>
                                            </p:txEl>
                                          </p:spTgt>
                                        </p:tgtEl>
                                        <p:attrNameLst>
                                          <p:attrName>style.visibility</p:attrName>
                                        </p:attrNameLst>
                                      </p:cBhvr>
                                      <p:to>
                                        <p:strVal val="visible"/>
                                      </p:to>
                                    </p:set>
                                    <p:animEffect transition="in" filter="fade">
                                      <p:cBhvr>
                                        <p:cTn id="10" dur="500"/>
                                        <p:tgtEl>
                                          <p:spTgt spid="56422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4227">
                                            <p:txEl>
                                              <p:pRg st="3" end="3"/>
                                            </p:txEl>
                                          </p:spTgt>
                                        </p:tgtEl>
                                        <p:attrNameLst>
                                          <p:attrName>style.visibility</p:attrName>
                                        </p:attrNameLst>
                                      </p:cBhvr>
                                      <p:to>
                                        <p:strVal val="visible"/>
                                      </p:to>
                                    </p:set>
                                    <p:animEffect transition="in" filter="fade">
                                      <p:cBhvr>
                                        <p:cTn id="15" dur="500"/>
                                        <p:tgtEl>
                                          <p:spTgt spid="56422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4227">
                                            <p:txEl>
                                              <p:pRg st="4" end="4"/>
                                            </p:txEl>
                                          </p:spTgt>
                                        </p:tgtEl>
                                        <p:attrNameLst>
                                          <p:attrName>style.visibility</p:attrName>
                                        </p:attrNameLst>
                                      </p:cBhvr>
                                      <p:to>
                                        <p:strVal val="visible"/>
                                      </p:to>
                                    </p:set>
                                    <p:animEffect transition="in" filter="fade">
                                      <p:cBhvr>
                                        <p:cTn id="20" dur="500"/>
                                        <p:tgtEl>
                                          <p:spTgt spid="5642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a:t>程序的并发执行</a:t>
            </a:r>
            <a:r>
              <a:rPr lang="en-US" altLang="zh-CN"/>
              <a:t>(2)</a:t>
            </a:r>
          </a:p>
        </p:txBody>
      </p:sp>
      <p:sp>
        <p:nvSpPr>
          <p:cNvPr id="38915" name="Rectangle 3"/>
          <p:cNvSpPr>
            <a:spLocks noGrp="1" noChangeArrowheads="1"/>
          </p:cNvSpPr>
          <p:nvPr>
            <p:ph idx="1"/>
          </p:nvPr>
        </p:nvSpPr>
        <p:spPr/>
        <p:txBody>
          <a:bodyPr>
            <a:normAutofit/>
          </a:bodyPr>
          <a:lstStyle/>
          <a:p>
            <a:r>
              <a:rPr lang="zh-CN" altLang="en-US" dirty="0"/>
              <a:t>特征</a:t>
            </a:r>
          </a:p>
          <a:p>
            <a:pPr lvl="1"/>
            <a:r>
              <a:rPr lang="zh-CN" altLang="en-US" dirty="0"/>
              <a:t>间断性</a:t>
            </a:r>
          </a:p>
          <a:p>
            <a:pPr lvl="1"/>
            <a:r>
              <a:rPr lang="zh-CN" altLang="en-US" dirty="0"/>
              <a:t>失去封闭性：主要由共享资源引起</a:t>
            </a:r>
          </a:p>
          <a:p>
            <a:pPr lvl="1"/>
            <a:r>
              <a:rPr lang="zh-CN" altLang="en-US" dirty="0"/>
              <a:t>不可再现性：设</a:t>
            </a:r>
            <a:r>
              <a:rPr lang="en-US" altLang="zh-CN" dirty="0"/>
              <a:t>N</a:t>
            </a:r>
            <a:r>
              <a:rPr lang="zh-CN" altLang="en-US" dirty="0"/>
              <a:t>的初值为</a:t>
            </a:r>
            <a:r>
              <a:rPr lang="en-US" altLang="zh-CN" dirty="0"/>
              <a:t>n</a:t>
            </a:r>
            <a:r>
              <a:rPr lang="zh-CN" altLang="en-US" dirty="0"/>
              <a:t>。</a:t>
            </a:r>
          </a:p>
          <a:p>
            <a:pPr lvl="1"/>
            <a:r>
              <a:rPr lang="zh-CN" altLang="en-US" dirty="0"/>
              <a:t>程序</a:t>
            </a:r>
            <a:r>
              <a:rPr lang="en-US" altLang="zh-CN" dirty="0"/>
              <a:t>A</a:t>
            </a:r>
            <a:r>
              <a:rPr lang="zh-CN" altLang="en-US" dirty="0"/>
              <a:t>和</a:t>
            </a:r>
            <a:r>
              <a:rPr lang="en-US" altLang="zh-CN" dirty="0"/>
              <a:t>B</a:t>
            </a:r>
            <a:r>
              <a:rPr lang="zh-CN" altLang="en-US" dirty="0"/>
              <a:t>，共享变量</a:t>
            </a:r>
            <a:r>
              <a:rPr lang="en-US" altLang="zh-CN" dirty="0"/>
              <a:t>N</a:t>
            </a:r>
            <a:r>
              <a:rPr lang="zh-CN" altLang="en-US" dirty="0"/>
              <a:t>（初值 </a:t>
            </a:r>
            <a:r>
              <a:rPr lang="en-US" altLang="zh-CN" dirty="0">
                <a:solidFill>
                  <a:srgbClr val="FF0000"/>
                </a:solidFill>
              </a:rPr>
              <a:t>n</a:t>
            </a:r>
            <a:r>
              <a:rPr lang="zh-CN" altLang="en-US" dirty="0"/>
              <a:t>）</a:t>
            </a:r>
            <a:endParaRPr lang="en-US" altLang="zh-CN" dirty="0"/>
          </a:p>
        </p:txBody>
      </p:sp>
      <p:sp>
        <p:nvSpPr>
          <p:cNvPr id="2" name="日期占位符 1"/>
          <p:cNvSpPr>
            <a:spLocks noGrp="1"/>
          </p:cNvSpPr>
          <p:nvPr>
            <p:ph type="dt" sz="half" idx="10"/>
          </p:nvPr>
        </p:nvSpPr>
        <p:spPr/>
        <p:txBody>
          <a:bodyPr/>
          <a:lstStyle/>
          <a:p>
            <a:fld id="{009179C6-436D-EC42-B30E-142D79F4D0C0}"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5</a:t>
            </a:fld>
            <a:endParaRPr lang="zh-CN" altLang="en-US"/>
          </a:p>
        </p:txBody>
      </p:sp>
      <p:sp>
        <p:nvSpPr>
          <p:cNvPr id="6" name="文本框 5"/>
          <p:cNvSpPr txBox="1"/>
          <p:nvPr/>
        </p:nvSpPr>
        <p:spPr>
          <a:xfrm>
            <a:off x="1670407" y="5512747"/>
            <a:ext cx="1453793"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kumimoji="1" lang="en-US" altLang="zh-CN" dirty="0">
                <a:latin typeface="Consolas"/>
                <a:cs typeface="Consolas"/>
              </a:rPr>
              <a:t>N := N + 1</a:t>
            </a:r>
            <a:endParaRPr kumimoji="1" lang="zh-CN" altLang="en-US" dirty="0">
              <a:latin typeface="Consolas"/>
              <a:cs typeface="Consolas"/>
            </a:endParaRPr>
          </a:p>
        </p:txBody>
      </p:sp>
      <p:sp>
        <p:nvSpPr>
          <p:cNvPr id="7" name="文本框 6"/>
          <p:cNvSpPr txBox="1"/>
          <p:nvPr/>
        </p:nvSpPr>
        <p:spPr>
          <a:xfrm>
            <a:off x="1127607" y="5143415"/>
            <a:ext cx="369888" cy="400110"/>
          </a:xfrm>
          <a:prstGeom prst="rect">
            <a:avLst/>
          </a:prstGeom>
          <a:noFill/>
        </p:spPr>
        <p:txBody>
          <a:bodyPr wrap="none" rtlCol="0">
            <a:spAutoFit/>
          </a:bodyPr>
          <a:lstStyle/>
          <a:p>
            <a:r>
              <a:rPr kumimoji="1" lang="en-US" altLang="zh-CN" sz="2000" b="1" dirty="0"/>
              <a:t>A</a:t>
            </a:r>
            <a:endParaRPr kumimoji="1" lang="zh-CN" altLang="en-US" sz="2000" b="1" dirty="0"/>
          </a:p>
        </p:txBody>
      </p:sp>
      <p:sp>
        <p:nvSpPr>
          <p:cNvPr id="10" name="文本框 9"/>
          <p:cNvSpPr txBox="1"/>
          <p:nvPr/>
        </p:nvSpPr>
        <p:spPr>
          <a:xfrm>
            <a:off x="4216149" y="5512747"/>
            <a:ext cx="1326881" cy="646331"/>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kumimoji="1" lang="en-US" altLang="zh-CN" dirty="0">
                <a:latin typeface="Consolas"/>
                <a:cs typeface="Consolas"/>
              </a:rPr>
              <a:t>print(N);</a:t>
            </a:r>
          </a:p>
          <a:p>
            <a:r>
              <a:rPr kumimoji="1" lang="en-US" altLang="zh-CN" dirty="0">
                <a:latin typeface="Consolas"/>
                <a:cs typeface="Consolas"/>
              </a:rPr>
              <a:t>N := 0;</a:t>
            </a:r>
            <a:endParaRPr kumimoji="1" lang="zh-CN" altLang="en-US" dirty="0">
              <a:latin typeface="Consolas"/>
              <a:cs typeface="Consolas"/>
            </a:endParaRPr>
          </a:p>
        </p:txBody>
      </p:sp>
      <p:sp>
        <p:nvSpPr>
          <p:cNvPr id="11" name="文本框 10"/>
          <p:cNvSpPr txBox="1"/>
          <p:nvPr/>
        </p:nvSpPr>
        <p:spPr>
          <a:xfrm>
            <a:off x="3782062" y="5143415"/>
            <a:ext cx="369888" cy="400110"/>
          </a:xfrm>
          <a:prstGeom prst="rect">
            <a:avLst/>
          </a:prstGeom>
          <a:noFill/>
        </p:spPr>
        <p:txBody>
          <a:bodyPr wrap="none" rtlCol="0">
            <a:spAutoFit/>
          </a:bodyPr>
          <a:lstStyle/>
          <a:p>
            <a:r>
              <a:rPr kumimoji="1" lang="en-US" altLang="zh-CN" sz="2000" b="1" dirty="0"/>
              <a:t>B</a:t>
            </a:r>
            <a:endParaRPr kumimoji="1" lang="zh-CN" altLang="en-US" sz="2000" b="1" dirty="0"/>
          </a:p>
        </p:txBody>
      </p:sp>
    </p:spTree>
    <p:extLst>
      <p:ext uri="{BB962C8B-B14F-4D97-AF65-F5344CB8AC3E}">
        <p14:creationId xmlns:p14="http://schemas.microsoft.com/office/powerpoint/2010/main" val="3520768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r>
              <a:rPr lang="en-US" altLang="zh-CN" dirty="0"/>
              <a:t>1</a:t>
            </a:r>
            <a:endParaRPr lang="zh-CN" altLang="en-US" dirty="0"/>
          </a:p>
        </p:txBody>
      </p:sp>
      <p:sp>
        <p:nvSpPr>
          <p:cNvPr id="3" name="内容占位符 2"/>
          <p:cNvSpPr>
            <a:spLocks noGrp="1"/>
          </p:cNvSpPr>
          <p:nvPr>
            <p:ph idx="1"/>
          </p:nvPr>
        </p:nvSpPr>
        <p:spPr/>
        <p:txBody>
          <a:bodyPr/>
          <a:lstStyle/>
          <a:p>
            <a:r>
              <a:rPr lang="en-US" altLang="zh-CN" dirty="0"/>
              <a:t>Linux</a:t>
            </a:r>
            <a:r>
              <a:rPr lang="zh-CN" altLang="en-US" dirty="0"/>
              <a:t>内核有</a:t>
            </a:r>
            <a:r>
              <a:rPr lang="en-US" altLang="zh-CN" dirty="0" err="1"/>
              <a:t>list.h</a:t>
            </a:r>
            <a:r>
              <a:rPr lang="zh-CN" altLang="en-US" dirty="0"/>
              <a:t>，理解其设计原理，体会其设计思想</a:t>
            </a:r>
            <a:endParaRPr lang="en-US" altLang="zh-CN" dirty="0"/>
          </a:p>
          <a:p>
            <a:r>
              <a:rPr lang="zh-CN" altLang="en-US" dirty="0"/>
              <a:t>实现一个简单的进程管理程序。使用 </a:t>
            </a:r>
            <a:r>
              <a:rPr lang="en-US" altLang="zh-CN" dirty="0" err="1"/>
              <a:t>list.h</a:t>
            </a:r>
            <a:r>
              <a:rPr lang="zh-CN" altLang="en-US" dirty="0"/>
              <a:t> 维护不同状态的进程。</a:t>
            </a:r>
          </a:p>
        </p:txBody>
      </p:sp>
      <p:sp>
        <p:nvSpPr>
          <p:cNvPr id="4" name="日期占位符 3"/>
          <p:cNvSpPr>
            <a:spLocks noGrp="1"/>
          </p:cNvSpPr>
          <p:nvPr>
            <p:ph type="dt" sz="half" idx="10"/>
          </p:nvPr>
        </p:nvSpPr>
        <p:spPr/>
        <p:txBody>
          <a:bodyPr/>
          <a:lstStyle/>
          <a:p>
            <a:fld id="{90D9FCF9-EA80-1248-A535-B6045862A47E}"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50</a:t>
            </a:fld>
            <a:endParaRPr lang="zh-CN" altLang="en-US"/>
          </a:p>
        </p:txBody>
      </p:sp>
    </p:spTree>
    <p:extLst>
      <p:ext uri="{BB962C8B-B14F-4D97-AF65-F5344CB8AC3E}">
        <p14:creationId xmlns:p14="http://schemas.microsoft.com/office/powerpoint/2010/main" val="475397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双击应用图标</a:t>
            </a:r>
          </a:p>
        </p:txBody>
      </p:sp>
      <p:sp>
        <p:nvSpPr>
          <p:cNvPr id="3" name="内容占位符 2"/>
          <p:cNvSpPr>
            <a:spLocks noGrp="1"/>
          </p:cNvSpPr>
          <p:nvPr>
            <p:ph idx="1"/>
          </p:nvPr>
        </p:nvSpPr>
        <p:spPr/>
        <p:txBody>
          <a:bodyPr/>
          <a:lstStyle/>
          <a:p>
            <a:r>
              <a:rPr kumimoji="1" lang="zh-CN" altLang="en-US" dirty="0"/>
              <a:t>进程：程序运行的实体</a:t>
            </a:r>
            <a:endParaRPr kumimoji="1" lang="en-US" altLang="zh-CN" dirty="0"/>
          </a:p>
          <a:p>
            <a:r>
              <a:rPr kumimoji="1" lang="zh-CN" altLang="en-US" dirty="0"/>
              <a:t>操作系统做了什么？</a:t>
            </a:r>
          </a:p>
        </p:txBody>
      </p:sp>
      <p:sp>
        <p:nvSpPr>
          <p:cNvPr id="4" name="日期占位符 3"/>
          <p:cNvSpPr>
            <a:spLocks noGrp="1"/>
          </p:cNvSpPr>
          <p:nvPr>
            <p:ph type="dt" sz="half" idx="10"/>
          </p:nvPr>
        </p:nvSpPr>
        <p:spPr/>
        <p:txBody>
          <a:bodyPr/>
          <a:lstStyle/>
          <a:p>
            <a:fld id="{0B98380F-FC36-614C-B3AF-E62F630A3728}" type="datetime1">
              <a:t>2020/9/16</a:t>
            </a:fld>
            <a:endParaRPr lang="zh-CN" altLang="en-US"/>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51</a:t>
            </a:fld>
            <a:endParaRPr lang="zh-CN" altLang="en-US"/>
          </a:p>
        </p:txBody>
      </p:sp>
      <p:pic>
        <p:nvPicPr>
          <p:cNvPr id="8" name="图片 7"/>
          <p:cNvPicPr>
            <a:picLocks noChangeAspect="1"/>
          </p:cNvPicPr>
          <p:nvPr/>
        </p:nvPicPr>
        <p:blipFill>
          <a:blip r:embed="rId3"/>
          <a:stretch>
            <a:fillRect/>
          </a:stretch>
        </p:blipFill>
        <p:spPr>
          <a:xfrm>
            <a:off x="2124813" y="3209142"/>
            <a:ext cx="2027215" cy="2027215"/>
          </a:xfrm>
          <a:prstGeom prst="rect">
            <a:avLst/>
          </a:prstGeom>
        </p:spPr>
      </p:pic>
      <p:pic>
        <p:nvPicPr>
          <p:cNvPr id="9" name="图片 8"/>
          <p:cNvPicPr>
            <a:picLocks noChangeAspect="1"/>
          </p:cNvPicPr>
          <p:nvPr/>
        </p:nvPicPr>
        <p:blipFill>
          <a:blip r:embed="rId4"/>
          <a:stretch>
            <a:fillRect/>
          </a:stretch>
        </p:blipFill>
        <p:spPr>
          <a:xfrm>
            <a:off x="4963056" y="2089150"/>
            <a:ext cx="3884543" cy="4267200"/>
          </a:xfrm>
          <a:prstGeom prst="rect">
            <a:avLst/>
          </a:prstGeom>
          <a:ln>
            <a:noFill/>
          </a:ln>
          <a:effectLst>
            <a:outerShdw blurRad="292100" dist="139700" dir="2700000" algn="tl" rotWithShape="0">
              <a:srgbClr val="333333">
                <a:alpha val="65000"/>
              </a:srgbClr>
            </a:outerShdw>
          </a:effectLst>
        </p:spPr>
      </p:pic>
      <p:sp>
        <p:nvSpPr>
          <p:cNvPr id="5" name="页脚占位符 4">
            <a:extLst>
              <a:ext uri="{FF2B5EF4-FFF2-40B4-BE49-F238E27FC236}">
                <a16:creationId xmlns:a16="http://schemas.microsoft.com/office/drawing/2014/main" id="{80F9921F-35B6-ED4E-A6CA-34285EE93D3C}"/>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8611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zh-CN" altLang="en-US" dirty="0"/>
              <a:t>进程组织</a:t>
            </a:r>
          </a:p>
        </p:txBody>
      </p:sp>
      <p:sp>
        <p:nvSpPr>
          <p:cNvPr id="3075" name="Rectangle 3"/>
          <p:cNvSpPr>
            <a:spLocks noGrp="1" noChangeArrowheads="1"/>
          </p:cNvSpPr>
          <p:nvPr>
            <p:ph sz="half" idx="1"/>
          </p:nvPr>
        </p:nvSpPr>
        <p:spPr/>
        <p:txBody>
          <a:bodyPr>
            <a:normAutofit/>
          </a:bodyPr>
          <a:lstStyle/>
          <a:p>
            <a:r>
              <a:rPr lang="zh-CN" altLang="en-US" dirty="0"/>
              <a:t>进程树</a:t>
            </a:r>
          </a:p>
          <a:p>
            <a:pPr lvl="1"/>
            <a:r>
              <a:rPr lang="zh-CN" altLang="en-US" dirty="0"/>
              <a:t>描述了进程的家族关系</a:t>
            </a:r>
            <a:endParaRPr lang="en-US" altLang="zh-CN" dirty="0"/>
          </a:p>
          <a:p>
            <a:pPr lvl="1"/>
            <a:r>
              <a:rPr lang="zh-CN" altLang="en-US" dirty="0"/>
              <a:t>子进程可继承父的资源</a:t>
            </a:r>
            <a:endParaRPr lang="en-US" altLang="zh-CN" dirty="0"/>
          </a:p>
          <a:p>
            <a:pPr lvl="1"/>
            <a:r>
              <a:rPr lang="zh-CN" altLang="en-US" dirty="0">
                <a:solidFill>
                  <a:srgbClr val="C00000"/>
                </a:solidFill>
              </a:rPr>
              <a:t>父进程的撤消会撤消全部子进程</a:t>
            </a:r>
            <a:r>
              <a:rPr lang="zh-CN" altLang="en-US" dirty="0"/>
              <a:t>。</a:t>
            </a:r>
            <a:endParaRPr lang="en-US" altLang="zh-CN" dirty="0"/>
          </a:p>
          <a:p>
            <a:pPr lvl="1"/>
            <a:r>
              <a:rPr lang="zh-CN" altLang="en-US" dirty="0" err="1"/>
              <a:t>根进程：</a:t>
            </a:r>
            <a:r>
              <a:rPr lang="en-US" altLang="zh-CN" dirty="0" err="1">
                <a:solidFill>
                  <a:srgbClr val="C00000"/>
                </a:solidFill>
              </a:rPr>
              <a:t>init</a:t>
            </a:r>
            <a:r>
              <a:rPr lang="en-US" altLang="zh-CN" dirty="0"/>
              <a:t>, </a:t>
            </a:r>
            <a:r>
              <a:rPr lang="en-US" altLang="zh-CN" dirty="0" err="1">
                <a:solidFill>
                  <a:srgbClr val="C00000"/>
                </a:solidFill>
              </a:rPr>
              <a:t>launchd</a:t>
            </a:r>
            <a:endParaRPr lang="en-US" altLang="zh-CN" dirty="0">
              <a:solidFill>
                <a:srgbClr val="C00000"/>
              </a:solidFill>
            </a:endParaRPr>
          </a:p>
          <a:p>
            <a:pPr lvl="2"/>
            <a:r>
              <a:rPr lang="en-US" altLang="zh-CN" dirty="0" err="1"/>
              <a:t>pid</a:t>
            </a:r>
            <a:r>
              <a:rPr lang="en-US" altLang="zh-CN" dirty="0"/>
              <a:t> = 1</a:t>
            </a:r>
          </a:p>
          <a:p>
            <a:pPr lvl="1"/>
            <a:r>
              <a:rPr lang="zh-CN" altLang="en-US" dirty="0"/>
              <a:t>孤儿</a:t>
            </a:r>
            <a:r>
              <a:rPr lang="zh-CN" altLang="en-US"/>
              <a:t>进程的托管</a:t>
            </a:r>
            <a:endParaRPr lang="zh-CN" altLang="en-US" dirty="0"/>
          </a:p>
        </p:txBody>
      </p:sp>
      <p:sp>
        <p:nvSpPr>
          <p:cNvPr id="2" name="日期占位符 1"/>
          <p:cNvSpPr>
            <a:spLocks noGrp="1"/>
          </p:cNvSpPr>
          <p:nvPr>
            <p:ph type="dt" sz="half" idx="10"/>
          </p:nvPr>
        </p:nvSpPr>
        <p:spPr/>
        <p:txBody>
          <a:bodyPr/>
          <a:lstStyle/>
          <a:p>
            <a:fld id="{7BBA0A94-82D1-584E-89EE-EB3CC69C2C69}" type="datetime1">
              <a:t>2020/9/16</a:t>
            </a:fld>
            <a:endParaRPr lang="zh-CN" altLang="en-US"/>
          </a:p>
        </p:txBody>
      </p:sp>
      <p:sp>
        <p:nvSpPr>
          <p:cNvPr id="4" name="灯片编号占位符 3"/>
          <p:cNvSpPr>
            <a:spLocks noGrp="1"/>
          </p:cNvSpPr>
          <p:nvPr>
            <p:ph type="sldNum" sz="quarter" idx="12"/>
          </p:nvPr>
        </p:nvSpPr>
        <p:spPr/>
        <p:txBody>
          <a:bodyPr/>
          <a:lstStyle/>
          <a:p>
            <a:fld id="{B09550E6-D85C-43A8-841D-66A200A3DB30}" type="slidenum">
              <a:rPr lang="zh-CN" altLang="en-US" smtClean="0"/>
              <a:t>52</a:t>
            </a:fld>
            <a:endParaRPr lang="zh-CN" altLang="en-US"/>
          </a:p>
        </p:txBody>
      </p:sp>
      <p:graphicFrame>
        <p:nvGraphicFramePr>
          <p:cNvPr id="8" name="对象 7"/>
          <p:cNvGraphicFramePr>
            <a:graphicFrameLocks noChangeAspect="1"/>
          </p:cNvGraphicFramePr>
          <p:nvPr/>
        </p:nvGraphicFramePr>
        <p:xfrm>
          <a:off x="3431451" y="1705972"/>
          <a:ext cx="5712549" cy="3854876"/>
        </p:xfrm>
        <a:graphic>
          <a:graphicData uri="http://schemas.openxmlformats.org/presentationml/2006/ole">
            <mc:AlternateContent xmlns:mc="http://schemas.openxmlformats.org/markup-compatibility/2006">
              <mc:Choice xmlns:v="urn:schemas-microsoft-com:vml" Requires="v">
                <p:oleObj spid="_x0000_s1111" name="VISIO" r:id="rId4" imgW="2339340" imgH="1577340" progId="Visio.Drawing.11">
                  <p:embed/>
                </p:oleObj>
              </mc:Choice>
              <mc:Fallback>
                <p:oleObj name="VISIO" r:id="rId4" imgW="2339340" imgH="15773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451" y="1705972"/>
                        <a:ext cx="5712549" cy="3854876"/>
                      </a:xfrm>
                      <a:prstGeom prst="rect">
                        <a:avLst/>
                      </a:prstGeom>
                      <a:noFill/>
                      <a:ln>
                        <a:noFill/>
                      </a:ln>
                      <a:effectLst/>
                    </p:spPr>
                  </p:pic>
                </p:oleObj>
              </mc:Fallback>
            </mc:AlternateContent>
          </a:graphicData>
        </a:graphic>
      </p:graphicFrame>
      <p:sp>
        <p:nvSpPr>
          <p:cNvPr id="3" name="矩形 2"/>
          <p:cNvSpPr/>
          <p:nvPr/>
        </p:nvSpPr>
        <p:spPr>
          <a:xfrm>
            <a:off x="5772150" y="4271963"/>
            <a:ext cx="471488" cy="771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p:nvPr/>
        </p:nvCxnSpPr>
        <p:spPr>
          <a:xfrm flipH="1">
            <a:off x="6243638" y="2214563"/>
            <a:ext cx="185737" cy="2828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乘 6"/>
          <p:cNvSpPr/>
          <p:nvPr/>
        </p:nvSpPr>
        <p:spPr>
          <a:xfrm>
            <a:off x="5486401" y="3787262"/>
            <a:ext cx="538841" cy="51736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页脚占位符 4">
            <a:extLst>
              <a:ext uri="{FF2B5EF4-FFF2-40B4-BE49-F238E27FC236}">
                <a16:creationId xmlns:a16="http://schemas.microsoft.com/office/drawing/2014/main" id="{A9E1E23C-2587-3447-80BD-2E6826BF152A}"/>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33515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29896F5-34B7-EE4E-9E9C-EEBAF3C39809}"/>
              </a:ext>
            </a:extLst>
          </p:cNvPr>
          <p:cNvSpPr>
            <a:spLocks noGrp="1"/>
          </p:cNvSpPr>
          <p:nvPr>
            <p:ph type="title"/>
          </p:nvPr>
        </p:nvSpPr>
        <p:spPr/>
        <p:txBody>
          <a:bodyPr/>
          <a:lstStyle/>
          <a:p>
            <a:r>
              <a:rPr kumimoji="1" lang="en-US" altLang="zh-CN" dirty="0"/>
              <a:t>Linux</a:t>
            </a:r>
            <a:endParaRPr kumimoji="1" lang="zh-CN" altLang="en-US" dirty="0"/>
          </a:p>
        </p:txBody>
      </p:sp>
      <p:sp>
        <p:nvSpPr>
          <p:cNvPr id="5" name="日期占位符 4">
            <a:extLst>
              <a:ext uri="{FF2B5EF4-FFF2-40B4-BE49-F238E27FC236}">
                <a16:creationId xmlns:a16="http://schemas.microsoft.com/office/drawing/2014/main" id="{1E52CFCB-797C-B34B-A893-27A681836220}"/>
              </a:ext>
            </a:extLst>
          </p:cNvPr>
          <p:cNvSpPr>
            <a:spLocks noGrp="1"/>
          </p:cNvSpPr>
          <p:nvPr>
            <p:ph type="dt" sz="half" idx="10"/>
          </p:nvPr>
        </p:nvSpPr>
        <p:spPr/>
        <p:txBody>
          <a:bodyPr/>
          <a:lstStyle/>
          <a:p>
            <a:fld id="{4DA6078C-0666-1541-8F1E-FD569053C854}" type="datetime1">
              <a:t>2020/9/16</a:t>
            </a:fld>
            <a:endParaRPr lang="zh-CN" altLang="en-US"/>
          </a:p>
        </p:txBody>
      </p:sp>
      <p:sp>
        <p:nvSpPr>
          <p:cNvPr id="6" name="页脚占位符 5">
            <a:extLst>
              <a:ext uri="{FF2B5EF4-FFF2-40B4-BE49-F238E27FC236}">
                <a16:creationId xmlns:a16="http://schemas.microsoft.com/office/drawing/2014/main" id="{DAD9C177-256A-1944-8FDC-FAF02FC9A932}"/>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a:extLst>
              <a:ext uri="{FF2B5EF4-FFF2-40B4-BE49-F238E27FC236}">
                <a16:creationId xmlns:a16="http://schemas.microsoft.com/office/drawing/2014/main" id="{B8C1B68D-67AB-AD4D-9A80-A52ADCB792DD}"/>
              </a:ext>
            </a:extLst>
          </p:cNvPr>
          <p:cNvSpPr>
            <a:spLocks noGrp="1"/>
          </p:cNvSpPr>
          <p:nvPr>
            <p:ph type="sldNum" sz="quarter" idx="12"/>
          </p:nvPr>
        </p:nvSpPr>
        <p:spPr/>
        <p:txBody>
          <a:bodyPr/>
          <a:lstStyle/>
          <a:p>
            <a:fld id="{B09550E6-D85C-43A8-841D-66A200A3DB30}" type="slidenum">
              <a:rPr lang="zh-CN" altLang="en-US" smtClean="0"/>
              <a:t>53</a:t>
            </a:fld>
            <a:endParaRPr lang="zh-CN" altLang="en-US"/>
          </a:p>
        </p:txBody>
      </p:sp>
      <p:pic>
        <p:nvPicPr>
          <p:cNvPr id="9" name="图片 8">
            <a:extLst>
              <a:ext uri="{FF2B5EF4-FFF2-40B4-BE49-F238E27FC236}">
                <a16:creationId xmlns:a16="http://schemas.microsoft.com/office/drawing/2014/main" id="{2D54832D-994B-2F45-837A-11A7F3C15C36}"/>
              </a:ext>
            </a:extLst>
          </p:cNvPr>
          <p:cNvPicPr>
            <a:picLocks noChangeAspect="1"/>
          </p:cNvPicPr>
          <p:nvPr/>
        </p:nvPicPr>
        <p:blipFill>
          <a:blip r:embed="rId2"/>
          <a:stretch>
            <a:fillRect/>
          </a:stretch>
        </p:blipFill>
        <p:spPr>
          <a:xfrm>
            <a:off x="0" y="1254800"/>
            <a:ext cx="9144000" cy="5466675"/>
          </a:xfrm>
          <a:prstGeom prst="rect">
            <a:avLst/>
          </a:prstGeom>
        </p:spPr>
      </p:pic>
    </p:spTree>
    <p:extLst>
      <p:ext uri="{BB962C8B-B14F-4D97-AF65-F5344CB8AC3E}">
        <p14:creationId xmlns:p14="http://schemas.microsoft.com/office/powerpoint/2010/main" val="2978009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zh-CN" altLang="en-US" dirty="0"/>
              <a:t>例子：</a:t>
            </a:r>
            <a:r>
              <a:rPr kumimoji="1" lang="en-US" altLang="zh-CN" dirty="0"/>
              <a:t>mac </a:t>
            </a:r>
            <a:r>
              <a:rPr kumimoji="1" lang="en-US" altLang="zh-CN" dirty="0" err="1"/>
              <a:t>os</a:t>
            </a:r>
            <a:r>
              <a:rPr kumimoji="1" lang="en-US" altLang="zh-CN" dirty="0"/>
              <a:t> x</a:t>
            </a:r>
            <a:endParaRPr kumimoji="1" lang="zh-CN" altLang="en-US" dirty="0"/>
          </a:p>
        </p:txBody>
      </p:sp>
      <p:sp>
        <p:nvSpPr>
          <p:cNvPr id="5" name="日期占位符 4"/>
          <p:cNvSpPr>
            <a:spLocks noGrp="1"/>
          </p:cNvSpPr>
          <p:nvPr>
            <p:ph type="dt" sz="half" idx="10"/>
          </p:nvPr>
        </p:nvSpPr>
        <p:spPr/>
        <p:txBody>
          <a:bodyPr/>
          <a:lstStyle/>
          <a:p>
            <a:fld id="{3D714EDA-A35B-1242-A317-0D95BF1E4F87}" type="datetime1">
              <a:t>2020/9/16</a:t>
            </a:fld>
            <a:endParaRPr lang="zh-CN" altLang="en-US"/>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54</a:t>
            </a:fld>
            <a:endParaRPr lang="zh-CN" altLang="en-US"/>
          </a:p>
        </p:txBody>
      </p:sp>
      <p:pic>
        <p:nvPicPr>
          <p:cNvPr id="9" name="图片 8"/>
          <p:cNvPicPr>
            <a:picLocks noChangeAspect="1"/>
          </p:cNvPicPr>
          <p:nvPr/>
        </p:nvPicPr>
        <p:blipFill rotWithShape="1">
          <a:blip r:embed="rId2"/>
          <a:srcRect t="7968"/>
          <a:stretch/>
        </p:blipFill>
        <p:spPr>
          <a:xfrm>
            <a:off x="-12700" y="952500"/>
            <a:ext cx="9144000" cy="5921375"/>
          </a:xfrm>
          <a:prstGeom prst="rect">
            <a:avLst/>
          </a:prstGeom>
        </p:spPr>
      </p:pic>
      <p:sp>
        <p:nvSpPr>
          <p:cNvPr id="10" name="圆角矩形 9"/>
          <p:cNvSpPr/>
          <p:nvPr/>
        </p:nvSpPr>
        <p:spPr>
          <a:xfrm>
            <a:off x="0" y="2428421"/>
            <a:ext cx="9042400" cy="240029"/>
          </a:xfrm>
          <a:prstGeom prst="roundRect">
            <a:avLst>
              <a:gd name="adj" fmla="val 4442"/>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页脚占位符 1">
            <a:extLst>
              <a:ext uri="{FF2B5EF4-FFF2-40B4-BE49-F238E27FC236}">
                <a16:creationId xmlns:a16="http://schemas.microsoft.com/office/drawing/2014/main" id="{AD80B6BF-F74A-CC4F-B838-E825CFB3D4FE}"/>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44081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zh-CN" altLang="en-US" dirty="0"/>
              <a:t>例子：</a:t>
            </a:r>
            <a:r>
              <a:rPr kumimoji="1" lang="en-US" altLang="zh-CN" dirty="0"/>
              <a:t>mac </a:t>
            </a:r>
            <a:r>
              <a:rPr kumimoji="1" lang="en-US" altLang="zh-CN" dirty="0" err="1"/>
              <a:t>os</a:t>
            </a:r>
            <a:r>
              <a:rPr kumimoji="1" lang="en-US" altLang="zh-CN" dirty="0"/>
              <a:t> x</a:t>
            </a:r>
            <a:endParaRPr kumimoji="1" lang="zh-CN" altLang="en-US" dirty="0"/>
          </a:p>
        </p:txBody>
      </p:sp>
      <p:sp>
        <p:nvSpPr>
          <p:cNvPr id="5" name="日期占位符 4"/>
          <p:cNvSpPr>
            <a:spLocks noGrp="1"/>
          </p:cNvSpPr>
          <p:nvPr>
            <p:ph type="dt" sz="half" idx="10"/>
          </p:nvPr>
        </p:nvSpPr>
        <p:spPr/>
        <p:txBody>
          <a:bodyPr/>
          <a:lstStyle/>
          <a:p>
            <a:fld id="{AA9C5B62-549F-9D41-9C44-2876239DA4C3}" type="datetime1">
              <a:t>2020/9/16</a:t>
            </a:fld>
            <a:endParaRPr lang="zh-CN" altLang="en-US"/>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55</a:t>
            </a:fld>
            <a:endParaRPr lang="zh-CN" altLang="en-US"/>
          </a:p>
        </p:txBody>
      </p:sp>
      <p:pic>
        <p:nvPicPr>
          <p:cNvPr id="9" name="图片 8" descr="1__sud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2980"/>
            <a:ext cx="9144000" cy="2974640"/>
          </a:xfrm>
          <a:prstGeom prst="rect">
            <a:avLst/>
          </a:prstGeom>
        </p:spPr>
      </p:pic>
      <p:sp>
        <p:nvSpPr>
          <p:cNvPr id="6" name="圆角矩形 5"/>
          <p:cNvSpPr/>
          <p:nvPr/>
        </p:nvSpPr>
        <p:spPr>
          <a:xfrm>
            <a:off x="4718957" y="3837213"/>
            <a:ext cx="3967844" cy="1320407"/>
          </a:xfrm>
          <a:prstGeom prst="roundRect">
            <a:avLst>
              <a:gd name="adj" fmla="val 4442"/>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页脚占位符 1">
            <a:extLst>
              <a:ext uri="{FF2B5EF4-FFF2-40B4-BE49-F238E27FC236}">
                <a16:creationId xmlns:a16="http://schemas.microsoft.com/office/drawing/2014/main" id="{C8E59651-B75B-A34F-B43F-1CC3CC3249B6}"/>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78961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进程的创建</a:t>
            </a:r>
          </a:p>
        </p:txBody>
      </p:sp>
      <p:graphicFrame>
        <p:nvGraphicFramePr>
          <p:cNvPr id="7" name="内容占位符 6"/>
          <p:cNvGraphicFramePr>
            <a:graphicFrameLocks noGrp="1"/>
          </p:cNvGraphicFramePr>
          <p:nvPr>
            <p:ph idx="1"/>
          </p:nvPr>
        </p:nvGraphicFramePr>
        <p:xfrm>
          <a:off x="1019908" y="1849453"/>
          <a:ext cx="7034851" cy="387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占位符 3"/>
          <p:cNvSpPr>
            <a:spLocks noGrp="1"/>
          </p:cNvSpPr>
          <p:nvPr>
            <p:ph type="dt" sz="half" idx="10"/>
          </p:nvPr>
        </p:nvSpPr>
        <p:spPr/>
        <p:txBody>
          <a:bodyPr/>
          <a:lstStyle/>
          <a:p>
            <a:fld id="{5623DE39-DF42-5D41-8512-FBD11184CE0A}" type="datetime1">
              <a:t>2020/9/16</a:t>
            </a:fld>
            <a:endParaRPr lang="zh-CN" altLang="en-US"/>
          </a:p>
        </p:txBody>
      </p:sp>
      <p:sp>
        <p:nvSpPr>
          <p:cNvPr id="6" name="灯片编号占位符 5"/>
          <p:cNvSpPr>
            <a:spLocks noGrp="1"/>
          </p:cNvSpPr>
          <p:nvPr>
            <p:ph type="sldNum" sz="quarter" idx="12"/>
          </p:nvPr>
        </p:nvSpPr>
        <p:spPr/>
        <p:txBody>
          <a:bodyPr/>
          <a:lstStyle/>
          <a:p>
            <a:fld id="{B09550E6-D85C-43A8-841D-66A200A3DB30}" type="slidenum">
              <a:rPr lang="zh-CN" altLang="en-US" smtClean="0"/>
              <a:t>56</a:t>
            </a:fld>
            <a:endParaRPr lang="zh-CN" altLang="en-US"/>
          </a:p>
        </p:txBody>
      </p:sp>
      <p:sp>
        <p:nvSpPr>
          <p:cNvPr id="3" name="页脚占位符 2">
            <a:extLst>
              <a:ext uri="{FF2B5EF4-FFF2-40B4-BE49-F238E27FC236}">
                <a16:creationId xmlns:a16="http://schemas.microsoft.com/office/drawing/2014/main" id="{101A7DF0-1EF4-3F4F-9CAC-240134A412E1}"/>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752001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dirty="0"/>
              <a:t>进程的创建</a:t>
            </a:r>
            <a:endParaRPr lang="en-US" altLang="zh-CN" dirty="0"/>
          </a:p>
        </p:txBody>
      </p:sp>
      <p:sp>
        <p:nvSpPr>
          <p:cNvPr id="40963" name="Rectangle 3"/>
          <p:cNvSpPr>
            <a:spLocks noGrp="1" noChangeArrowheads="1"/>
          </p:cNvSpPr>
          <p:nvPr>
            <p:ph idx="1"/>
          </p:nvPr>
        </p:nvSpPr>
        <p:spPr/>
        <p:txBody>
          <a:bodyPr>
            <a:normAutofit fontScale="92500" lnSpcReduction="10000"/>
          </a:bodyPr>
          <a:lstStyle/>
          <a:p>
            <a:r>
              <a:rPr lang="zh-CN" altLang="en-US" dirty="0"/>
              <a:t>进程的创建</a:t>
            </a:r>
          </a:p>
          <a:p>
            <a:pPr lvl="1"/>
            <a:r>
              <a:rPr lang="zh-CN" altLang="en-US" dirty="0"/>
              <a:t>申请空白</a:t>
            </a:r>
            <a:r>
              <a:rPr lang="en-US" altLang="zh-CN" dirty="0"/>
              <a:t>PCB</a:t>
            </a:r>
            <a:r>
              <a:rPr lang="zh-CN" altLang="en-US" dirty="0"/>
              <a:t>（</a:t>
            </a:r>
            <a:r>
              <a:rPr lang="en-US" altLang="zh-CN" dirty="0"/>
              <a:t>process</a:t>
            </a:r>
            <a:r>
              <a:rPr lang="zh-CN" altLang="en-US" dirty="0"/>
              <a:t> </a:t>
            </a:r>
            <a:r>
              <a:rPr lang="en-US" altLang="zh-CN" dirty="0"/>
              <a:t>control</a:t>
            </a:r>
            <a:r>
              <a:rPr lang="zh-CN" altLang="en-US" dirty="0"/>
              <a:t> </a:t>
            </a:r>
            <a:r>
              <a:rPr lang="en-US" altLang="zh-CN" dirty="0"/>
              <a:t>block</a:t>
            </a:r>
            <a:r>
              <a:rPr lang="zh-CN" altLang="en-US" dirty="0"/>
              <a:t>）</a:t>
            </a:r>
          </a:p>
          <a:p>
            <a:pPr lvl="1"/>
            <a:r>
              <a:rPr lang="zh-CN" altLang="en-US" dirty="0"/>
              <a:t>为新进程分配资源（内存、文件等）</a:t>
            </a:r>
          </a:p>
          <a:p>
            <a:pPr lvl="1"/>
            <a:r>
              <a:rPr lang="zh-CN" altLang="en-US" dirty="0"/>
              <a:t>初始化</a:t>
            </a:r>
            <a:r>
              <a:rPr lang="en-US" altLang="zh-CN" dirty="0"/>
              <a:t>PCB</a:t>
            </a:r>
            <a:r>
              <a:rPr lang="zh-CN" altLang="en-US" dirty="0"/>
              <a:t>数据结构</a:t>
            </a:r>
            <a:endParaRPr lang="en-US" altLang="zh-CN" dirty="0"/>
          </a:p>
          <a:p>
            <a:pPr lvl="1"/>
            <a:r>
              <a:rPr lang="zh-CN" altLang="en-US" dirty="0"/>
              <a:t>将新进程插入就绪队列</a:t>
            </a:r>
            <a:endParaRPr lang="en-US" altLang="zh-CN" dirty="0"/>
          </a:p>
          <a:p>
            <a:r>
              <a:rPr lang="zh-CN" altLang="en-US" dirty="0"/>
              <a:t>创建新进程后</a:t>
            </a:r>
          </a:p>
          <a:p>
            <a:pPr lvl="1"/>
            <a:r>
              <a:rPr lang="zh-CN" altLang="en-US" dirty="0"/>
              <a:t>父进程与子进程</a:t>
            </a:r>
            <a:r>
              <a:rPr lang="zh-CN" altLang="en-US" dirty="0">
                <a:solidFill>
                  <a:srgbClr val="C00000"/>
                </a:solidFill>
              </a:rPr>
              <a:t>并发执行</a:t>
            </a:r>
          </a:p>
          <a:p>
            <a:pPr lvl="1"/>
            <a:r>
              <a:rPr lang="zh-CN" altLang="en-US" dirty="0"/>
              <a:t>父进程等待，直到某个或者全部子进程执行完毕。</a:t>
            </a:r>
          </a:p>
          <a:p>
            <a:endParaRPr lang="zh-CN" altLang="en-US" dirty="0"/>
          </a:p>
        </p:txBody>
      </p:sp>
      <p:sp>
        <p:nvSpPr>
          <p:cNvPr id="2" name="日期占位符 1"/>
          <p:cNvSpPr>
            <a:spLocks noGrp="1"/>
          </p:cNvSpPr>
          <p:nvPr>
            <p:ph type="dt" sz="half" idx="10"/>
          </p:nvPr>
        </p:nvSpPr>
        <p:spPr/>
        <p:txBody>
          <a:bodyPr/>
          <a:lstStyle/>
          <a:p>
            <a:fld id="{C1FFD7B1-6058-EE4C-862B-74A3412D977D}" type="datetime1">
              <a:t>2020/9/16</a:t>
            </a:fld>
            <a:endParaRPr lang="zh-CN" altLang="en-US"/>
          </a:p>
        </p:txBody>
      </p:sp>
      <p:sp>
        <p:nvSpPr>
          <p:cNvPr id="4" name="灯片编号占位符 3"/>
          <p:cNvSpPr>
            <a:spLocks noGrp="1"/>
          </p:cNvSpPr>
          <p:nvPr>
            <p:ph type="sldNum" sz="quarter" idx="12"/>
          </p:nvPr>
        </p:nvSpPr>
        <p:spPr/>
        <p:txBody>
          <a:bodyPr/>
          <a:lstStyle/>
          <a:p>
            <a:fld id="{B09550E6-D85C-43A8-841D-66A200A3DB30}" type="slidenum">
              <a:rPr lang="zh-CN" altLang="en-US" smtClean="0"/>
              <a:t>57</a:t>
            </a:fld>
            <a:endParaRPr lang="zh-CN" altLang="en-US"/>
          </a:p>
        </p:txBody>
      </p:sp>
      <p:sp>
        <p:nvSpPr>
          <p:cNvPr id="3" name="页脚占位符 2">
            <a:extLst>
              <a:ext uri="{FF2B5EF4-FFF2-40B4-BE49-F238E27FC236}">
                <a16:creationId xmlns:a16="http://schemas.microsoft.com/office/drawing/2014/main" id="{4E8B8939-3BD4-8A4F-B17B-7B837D954FFF}"/>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14757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normAutofit/>
          </a:bodyPr>
          <a:lstStyle/>
          <a:p>
            <a:r>
              <a:rPr lang="zh-CN" altLang="en-US" dirty="0"/>
              <a:t>进程控制函数</a:t>
            </a:r>
          </a:p>
        </p:txBody>
      </p:sp>
      <p:sp>
        <p:nvSpPr>
          <p:cNvPr id="327683" name="Text Box 3"/>
          <p:cNvSpPr txBox="1">
            <a:spLocks noGrp="1" noChangeArrowheads="1"/>
          </p:cNvSpPr>
          <p:nvPr>
            <p:ph idx="1"/>
          </p:nvPr>
        </p:nvSpPr>
        <p:spPr/>
        <p:txBody>
          <a:bodyPr>
            <a:normAutofit fontScale="85000" lnSpcReduction="20000"/>
          </a:bodyPr>
          <a:lstStyle/>
          <a:p>
            <a:r>
              <a:rPr lang="en-US" altLang="zh-CN" dirty="0"/>
              <a:t>fork(): </a:t>
            </a:r>
            <a:r>
              <a:rPr lang="zh-CN" altLang="en-US" dirty="0"/>
              <a:t>创建一个新进程</a:t>
            </a:r>
          </a:p>
          <a:p>
            <a:r>
              <a:rPr lang="en-US" altLang="zh-CN" dirty="0"/>
              <a:t>exec(): </a:t>
            </a:r>
            <a:r>
              <a:rPr lang="zh-CN" altLang="en-US" dirty="0"/>
              <a:t>执行一个可执行程序</a:t>
            </a:r>
          </a:p>
          <a:p>
            <a:r>
              <a:rPr lang="en-US" altLang="zh-CN" dirty="0"/>
              <a:t>exit(): </a:t>
            </a:r>
            <a:r>
              <a:rPr lang="zh-CN" altLang="en-US" dirty="0"/>
              <a:t>终止</a:t>
            </a:r>
          </a:p>
          <a:p>
            <a:r>
              <a:rPr lang="en-US" altLang="zh-CN" dirty="0"/>
              <a:t>sleep(): </a:t>
            </a:r>
            <a:r>
              <a:rPr lang="zh-CN" altLang="en-US" dirty="0"/>
              <a:t>暂停一段时间</a:t>
            </a:r>
          </a:p>
          <a:p>
            <a:r>
              <a:rPr lang="en-US" altLang="zh-CN" dirty="0"/>
              <a:t>pause(): </a:t>
            </a:r>
            <a:r>
              <a:rPr lang="zh-CN" altLang="en-US" dirty="0"/>
              <a:t>暂停并等待信号</a:t>
            </a:r>
          </a:p>
          <a:p>
            <a:r>
              <a:rPr lang="en-US" altLang="zh-CN" dirty="0"/>
              <a:t>wait(): </a:t>
            </a:r>
            <a:r>
              <a:rPr lang="zh-CN" altLang="en-US" dirty="0"/>
              <a:t>等待子进程终止</a:t>
            </a:r>
          </a:p>
          <a:p>
            <a:r>
              <a:rPr lang="en-US" altLang="zh-CN" dirty="0"/>
              <a:t>kill(): </a:t>
            </a:r>
            <a:r>
              <a:rPr lang="zh-CN" altLang="en-US" dirty="0"/>
              <a:t>发送信号到某个或一组进程</a:t>
            </a:r>
          </a:p>
          <a:p>
            <a:r>
              <a:rPr lang="en-US" altLang="zh-CN" dirty="0" err="1"/>
              <a:t>ptrace</a:t>
            </a:r>
            <a:r>
              <a:rPr lang="en-US" altLang="zh-CN" dirty="0"/>
              <a:t>(): </a:t>
            </a:r>
            <a:r>
              <a:rPr lang="zh-CN" altLang="en-US" dirty="0"/>
              <a:t>设置执行断点(</a:t>
            </a:r>
            <a:r>
              <a:rPr lang="en-US" altLang="zh-CN" dirty="0"/>
              <a:t>breakpoint)，</a:t>
            </a:r>
            <a:r>
              <a:rPr lang="zh-CN" altLang="en-US" dirty="0"/>
              <a:t>允许父进程控制子进程的运行</a:t>
            </a:r>
          </a:p>
        </p:txBody>
      </p:sp>
      <p:sp>
        <p:nvSpPr>
          <p:cNvPr id="2" name="日期占位符 1"/>
          <p:cNvSpPr>
            <a:spLocks noGrp="1"/>
          </p:cNvSpPr>
          <p:nvPr>
            <p:ph type="dt" sz="half" idx="10"/>
          </p:nvPr>
        </p:nvSpPr>
        <p:spPr/>
        <p:txBody>
          <a:bodyPr/>
          <a:lstStyle/>
          <a:p>
            <a:fld id="{DE34ECEC-3D1D-DD4A-B2FE-FB0899A66BB5}" type="datetime1">
              <a:t>2020/9/16</a:t>
            </a:fld>
            <a:endParaRPr lang="zh-CN" altLang="en-US"/>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58</a:t>
            </a:fld>
            <a:endParaRPr lang="zh-CN" altLang="en-US"/>
          </a:p>
        </p:txBody>
      </p:sp>
      <p:sp>
        <p:nvSpPr>
          <p:cNvPr id="3" name="燕尾形箭头 2"/>
          <p:cNvSpPr/>
          <p:nvPr/>
        </p:nvSpPr>
        <p:spPr>
          <a:xfrm rot="10800000">
            <a:off x="5336720" y="1481755"/>
            <a:ext cx="1521279" cy="526659"/>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5" name="页脚占位符 4">
            <a:extLst>
              <a:ext uri="{FF2B5EF4-FFF2-40B4-BE49-F238E27FC236}">
                <a16:creationId xmlns:a16="http://schemas.microsoft.com/office/drawing/2014/main" id="{B1CE83EE-5E3D-3047-B0DC-476FC910DD2A}"/>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66247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repeatCount="0" fill="hold" nodeType="clickEffect">
                                  <p:stCondLst>
                                    <p:cond delay="0"/>
                                  </p:stCondLst>
                                  <p:iterate type="lt">
                                    <p:tmPct val="0"/>
                                  </p:iterate>
                                  <p:childTnLst>
                                    <p:animClr clrSpc="rgb" dir="cw">
                                      <p:cBhvr override="childStyle">
                                        <p:cTn id="6" dur="2000" fill="hold"/>
                                        <p:tgtEl>
                                          <p:spTgt spid="327683">
                                            <p:txEl>
                                              <p:pRg st="0" end="0"/>
                                            </p:txEl>
                                          </p:spTgt>
                                        </p:tgtEl>
                                        <p:attrNameLst>
                                          <p:attrName>style.color</p:attrName>
                                        </p:attrNameLst>
                                      </p:cBhvr>
                                      <p:to>
                                        <a:srgbClr val="C0004D"/>
                                      </p:to>
                                    </p:animClr>
                                  </p:childTnLst>
                                </p:cTn>
                              </p:par>
                              <p:par>
                                <p:cTn id="7" presetID="32" presetClass="emph" presetSubtype="0" fill="hold" nodeType="withEffect">
                                  <p:stCondLst>
                                    <p:cond delay="0"/>
                                  </p:stCondLst>
                                  <p:iterate type="lt">
                                    <p:tmPct val="0"/>
                                  </p:iterate>
                                  <p:childTnLst>
                                    <p:animRot by="120000">
                                      <p:cBhvr>
                                        <p:cTn id="8" dur="200" fill="hold">
                                          <p:stCondLst>
                                            <p:cond delay="0"/>
                                          </p:stCondLst>
                                        </p:cTn>
                                        <p:tgtEl>
                                          <p:spTgt spid="327683">
                                            <p:txEl>
                                              <p:pRg st="0" end="0"/>
                                            </p:txEl>
                                          </p:spTgt>
                                        </p:tgtEl>
                                        <p:attrNameLst>
                                          <p:attrName>r</p:attrName>
                                        </p:attrNameLst>
                                      </p:cBhvr>
                                    </p:animRot>
                                    <p:animRot by="-240000">
                                      <p:cBhvr>
                                        <p:cTn id="9" dur="400" fill="hold">
                                          <p:stCondLst>
                                            <p:cond delay="400"/>
                                          </p:stCondLst>
                                        </p:cTn>
                                        <p:tgtEl>
                                          <p:spTgt spid="327683">
                                            <p:txEl>
                                              <p:pRg st="0" end="0"/>
                                            </p:txEl>
                                          </p:spTgt>
                                        </p:tgtEl>
                                        <p:attrNameLst>
                                          <p:attrName>r</p:attrName>
                                        </p:attrNameLst>
                                      </p:cBhvr>
                                    </p:animRot>
                                    <p:animRot by="240000">
                                      <p:cBhvr>
                                        <p:cTn id="10" dur="400" fill="hold">
                                          <p:stCondLst>
                                            <p:cond delay="800"/>
                                          </p:stCondLst>
                                        </p:cTn>
                                        <p:tgtEl>
                                          <p:spTgt spid="327683">
                                            <p:txEl>
                                              <p:pRg st="0" end="0"/>
                                            </p:txEl>
                                          </p:spTgt>
                                        </p:tgtEl>
                                        <p:attrNameLst>
                                          <p:attrName>r</p:attrName>
                                        </p:attrNameLst>
                                      </p:cBhvr>
                                    </p:animRot>
                                    <p:animRot by="-240000">
                                      <p:cBhvr>
                                        <p:cTn id="11" dur="400" fill="hold">
                                          <p:stCondLst>
                                            <p:cond delay="1200"/>
                                          </p:stCondLst>
                                        </p:cTn>
                                        <p:tgtEl>
                                          <p:spTgt spid="327683">
                                            <p:txEl>
                                              <p:pRg st="0" end="0"/>
                                            </p:txEl>
                                          </p:spTgt>
                                        </p:tgtEl>
                                        <p:attrNameLst>
                                          <p:attrName>r</p:attrName>
                                        </p:attrNameLst>
                                      </p:cBhvr>
                                    </p:animRot>
                                    <p:animRot by="120000">
                                      <p:cBhvr>
                                        <p:cTn id="12" dur="400" fill="hold">
                                          <p:stCondLst>
                                            <p:cond delay="1600"/>
                                          </p:stCondLst>
                                        </p:cTn>
                                        <p:tgtEl>
                                          <p:spTgt spid="327683">
                                            <p:txEl>
                                              <p:pRg st="0" end="0"/>
                                            </p:txEl>
                                          </p:spTgt>
                                        </p:tgtEl>
                                        <p:attrNameLst>
                                          <p:attrName>r</p:attrName>
                                        </p:attrNameLst>
                                      </p:cBhvr>
                                    </p:animRot>
                                  </p:childTnLst>
                                  <p:subTnLst>
                                    <p:animClr clrSpc="rgb" dir="cw">
                                      <p:cBhvr override="childStyle">
                                        <p:cTn dur="1" fill="hold" display="0" masterRel="nextClick" afterEffect="1"/>
                                        <p:tgtEl>
                                          <p:spTgt spid="327683">
                                            <p:txEl>
                                              <p:pRg st="0" end="0"/>
                                            </p:txEl>
                                          </p:spTgt>
                                        </p:tgtEl>
                                        <p:attrNameLst>
                                          <p:attrName>ppt_c</p:attrName>
                                        </p:attrNameLst>
                                      </p:cBhvr>
                                      <p:to>
                                        <a:srgbClr val="C0004D"/>
                                      </p:to>
                                    </p:animClr>
                                  </p:subTnLst>
                                </p:cTn>
                              </p:par>
                              <p:par>
                                <p:cTn id="13" presetID="2" presetClass="entr" presetSubtype="2"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US" altLang="zh-CN" dirty="0"/>
              <a:t>fork()—</a:t>
            </a:r>
            <a:r>
              <a:rPr lang="zh-CN" altLang="en-US" dirty="0"/>
              <a:t>创建新进程</a:t>
            </a:r>
          </a:p>
        </p:txBody>
      </p:sp>
      <p:sp>
        <p:nvSpPr>
          <p:cNvPr id="328707" name="Rectangle 3"/>
          <p:cNvSpPr>
            <a:spLocks noGrp="1" noChangeArrowheads="1"/>
          </p:cNvSpPr>
          <p:nvPr>
            <p:ph idx="1"/>
          </p:nvPr>
        </p:nvSpPr>
        <p:spPr/>
        <p:txBody>
          <a:bodyPr>
            <a:normAutofit/>
          </a:bodyPr>
          <a:lstStyle/>
          <a:p>
            <a:r>
              <a:rPr lang="zh-CN" altLang="en-US" dirty="0"/>
              <a:t>调用格式： </a:t>
            </a:r>
            <a:r>
              <a:rPr lang="en-US" altLang="zh-CN" dirty="0" err="1"/>
              <a:t>pid</a:t>
            </a:r>
            <a:r>
              <a:rPr lang="en-US" altLang="zh-CN" dirty="0"/>
              <a:t> = fork()</a:t>
            </a:r>
          </a:p>
          <a:p>
            <a:r>
              <a:rPr lang="zh-CN" altLang="en-US" dirty="0"/>
              <a:t>在调用</a:t>
            </a:r>
            <a:r>
              <a:rPr lang="en-US" altLang="zh-CN" dirty="0"/>
              <a:t>fork</a:t>
            </a:r>
            <a:r>
              <a:rPr lang="zh-CN" altLang="en-US" dirty="0"/>
              <a:t>之后，父进程和子进程均在</a:t>
            </a:r>
            <a:r>
              <a:rPr lang="zh-CN" altLang="en-US" dirty="0">
                <a:solidFill>
                  <a:srgbClr val="C00000"/>
                </a:solidFill>
              </a:rPr>
              <a:t>下一条语句</a:t>
            </a:r>
            <a:r>
              <a:rPr lang="zh-CN" altLang="en-US" dirty="0"/>
              <a:t>上继续运行。</a:t>
            </a:r>
          </a:p>
          <a:p>
            <a:r>
              <a:rPr lang="zh-CN" altLang="en-US" dirty="0"/>
              <a:t>父、子进程的</a:t>
            </a:r>
            <a:r>
              <a:rPr lang="en-US" altLang="zh-CN" dirty="0">
                <a:solidFill>
                  <a:srgbClr val="C00000"/>
                </a:solidFill>
              </a:rPr>
              <a:t>fork</a:t>
            </a:r>
            <a:r>
              <a:rPr lang="zh-CN" altLang="en-US" dirty="0">
                <a:solidFill>
                  <a:srgbClr val="C00000"/>
                </a:solidFill>
              </a:rPr>
              <a:t>返回值</a:t>
            </a:r>
            <a:r>
              <a:rPr lang="zh-CN" altLang="en-US" dirty="0"/>
              <a:t>不同</a:t>
            </a:r>
          </a:p>
          <a:p>
            <a:pPr lvl="1"/>
            <a:r>
              <a:rPr lang="zh-CN" altLang="en-US" dirty="0"/>
              <a:t>失败：返回 </a:t>
            </a:r>
            <a:r>
              <a:rPr lang="en-US" altLang="zh-CN" dirty="0"/>
              <a:t>-1</a:t>
            </a:r>
          </a:p>
          <a:p>
            <a:pPr lvl="1"/>
            <a:r>
              <a:rPr lang="zh-CN" altLang="en-US" dirty="0"/>
              <a:t>在子进程中返回时，</a:t>
            </a:r>
            <a:r>
              <a:rPr lang="en-US" altLang="zh-CN" dirty="0" err="1"/>
              <a:t>pid</a:t>
            </a:r>
            <a:r>
              <a:rPr lang="zh-CN" altLang="en-US" dirty="0"/>
              <a:t>为0；</a:t>
            </a:r>
          </a:p>
          <a:p>
            <a:pPr lvl="1"/>
            <a:r>
              <a:rPr lang="zh-CN" altLang="en-US" dirty="0"/>
              <a:t>在父进程中返回时，</a:t>
            </a:r>
            <a:r>
              <a:rPr lang="en-US" altLang="zh-CN" dirty="0" err="1"/>
              <a:t>pid</a:t>
            </a:r>
            <a:r>
              <a:rPr lang="zh-CN" altLang="en-US" dirty="0"/>
              <a:t>为所创建的子进程</a:t>
            </a:r>
            <a:r>
              <a:rPr lang="en-US" altLang="zh-CN" dirty="0" err="1"/>
              <a:t>pid</a:t>
            </a:r>
            <a:endParaRPr lang="en-US" altLang="zh-CN" dirty="0"/>
          </a:p>
        </p:txBody>
      </p:sp>
      <p:sp>
        <p:nvSpPr>
          <p:cNvPr id="2" name="日期占位符 1"/>
          <p:cNvSpPr>
            <a:spLocks noGrp="1"/>
          </p:cNvSpPr>
          <p:nvPr>
            <p:ph type="dt" sz="half" idx="10"/>
          </p:nvPr>
        </p:nvSpPr>
        <p:spPr/>
        <p:txBody>
          <a:bodyPr/>
          <a:lstStyle/>
          <a:p>
            <a:fld id="{85E7037A-8C20-5144-9B77-2705503F4573}" type="datetime1">
              <a:t>2020/9/16</a:t>
            </a:fld>
            <a:endParaRPr lang="zh-CN" altLang="en-US"/>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59</a:t>
            </a:fld>
            <a:endParaRPr lang="zh-CN" altLang="en-US"/>
          </a:p>
        </p:txBody>
      </p:sp>
      <p:sp>
        <p:nvSpPr>
          <p:cNvPr id="3" name="页脚占位符 2">
            <a:extLst>
              <a:ext uri="{FF2B5EF4-FFF2-40B4-BE49-F238E27FC236}">
                <a16:creationId xmlns:a16="http://schemas.microsoft.com/office/drawing/2014/main" id="{21A35EAB-59DD-2844-9385-7482260EA4B4}"/>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645426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87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870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2870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2870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287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a:t>程序的并发执行</a:t>
            </a:r>
            <a:r>
              <a:rPr lang="en-US" altLang="zh-CN"/>
              <a:t>(3)</a:t>
            </a:r>
          </a:p>
        </p:txBody>
      </p:sp>
      <p:sp>
        <p:nvSpPr>
          <p:cNvPr id="4" name="内容占位符 3"/>
          <p:cNvSpPr>
            <a:spLocks noGrp="1"/>
          </p:cNvSpPr>
          <p:nvPr>
            <p:ph sz="half" idx="1"/>
          </p:nvPr>
        </p:nvSpPr>
        <p:spPr/>
        <p:txBody>
          <a:bodyPr>
            <a:normAutofit fontScale="92500" lnSpcReduction="10000"/>
          </a:bodyPr>
          <a:lstStyle/>
          <a:p>
            <a:r>
              <a:rPr lang="en-US" altLang="zh-CN" dirty="0"/>
              <a:t>N:=N+1</a:t>
            </a:r>
            <a:r>
              <a:rPr lang="zh-CN" altLang="en-US" dirty="0"/>
              <a:t>在</a:t>
            </a:r>
            <a:r>
              <a:rPr lang="en-US" altLang="zh-CN" dirty="0"/>
              <a:t>print(N)</a:t>
            </a:r>
            <a:r>
              <a:rPr lang="zh-CN" altLang="en-US" dirty="0"/>
              <a:t>和</a:t>
            </a:r>
            <a:r>
              <a:rPr lang="en-US" altLang="zh-CN" dirty="0"/>
              <a:t>N:=0</a:t>
            </a:r>
            <a:r>
              <a:rPr lang="zh-CN" altLang="en-US" dirty="0"/>
              <a:t>之前，则</a:t>
            </a:r>
            <a:r>
              <a:rPr lang="en-US" altLang="zh-CN" dirty="0"/>
              <a:t>N</a:t>
            </a:r>
            <a:r>
              <a:rPr lang="zh-CN" altLang="en-US" dirty="0"/>
              <a:t>分别为</a:t>
            </a:r>
            <a:endParaRPr lang="en-US" altLang="zh-CN" dirty="0"/>
          </a:p>
          <a:p>
            <a:pPr lvl="1"/>
            <a:r>
              <a:rPr lang="en-US" altLang="zh-CN" dirty="0"/>
              <a:t>n+1,n+1,0</a:t>
            </a:r>
          </a:p>
          <a:p>
            <a:r>
              <a:rPr lang="en-US" altLang="zh-CN" dirty="0"/>
              <a:t>N:=N+1</a:t>
            </a:r>
            <a:r>
              <a:rPr lang="zh-CN" altLang="en-US" dirty="0"/>
              <a:t>在</a:t>
            </a:r>
            <a:r>
              <a:rPr lang="en-US" altLang="zh-CN" dirty="0"/>
              <a:t>print(N)</a:t>
            </a:r>
            <a:r>
              <a:rPr lang="zh-CN" altLang="en-US" dirty="0"/>
              <a:t>和</a:t>
            </a:r>
            <a:r>
              <a:rPr lang="en-US" altLang="zh-CN" dirty="0"/>
              <a:t>N:=0</a:t>
            </a:r>
            <a:r>
              <a:rPr lang="zh-CN" altLang="en-US" dirty="0"/>
              <a:t>之后，则</a:t>
            </a:r>
            <a:r>
              <a:rPr lang="en-US" altLang="zh-CN" dirty="0"/>
              <a:t>N</a:t>
            </a:r>
            <a:r>
              <a:rPr lang="zh-CN" altLang="en-US" dirty="0"/>
              <a:t>分别为</a:t>
            </a:r>
            <a:endParaRPr lang="en-US" altLang="zh-CN" dirty="0"/>
          </a:p>
          <a:p>
            <a:pPr lvl="1"/>
            <a:r>
              <a:rPr lang="en-US" altLang="zh-CN" dirty="0"/>
              <a:t>n,0,1</a:t>
            </a:r>
          </a:p>
          <a:p>
            <a:r>
              <a:rPr lang="en-US" altLang="zh-CN" dirty="0"/>
              <a:t>N:=N+1</a:t>
            </a:r>
            <a:r>
              <a:rPr lang="zh-CN" altLang="en-US" dirty="0"/>
              <a:t>在</a:t>
            </a:r>
            <a:r>
              <a:rPr lang="en-US" altLang="zh-CN" dirty="0"/>
              <a:t>print(N)</a:t>
            </a:r>
            <a:r>
              <a:rPr lang="zh-CN" altLang="en-US" dirty="0"/>
              <a:t>和</a:t>
            </a:r>
            <a:r>
              <a:rPr lang="en-US" altLang="zh-CN" dirty="0"/>
              <a:t>N:=0</a:t>
            </a:r>
            <a:r>
              <a:rPr lang="zh-CN" altLang="en-US" dirty="0"/>
              <a:t>之间，则</a:t>
            </a:r>
            <a:r>
              <a:rPr lang="en-US" altLang="zh-CN" dirty="0"/>
              <a:t>N</a:t>
            </a:r>
            <a:r>
              <a:rPr lang="zh-CN" altLang="en-US" dirty="0"/>
              <a:t>分别为</a:t>
            </a:r>
            <a:endParaRPr lang="en-US" altLang="zh-CN" dirty="0"/>
          </a:p>
          <a:p>
            <a:pPr lvl="1"/>
            <a:r>
              <a:rPr lang="en-US" altLang="zh-CN" dirty="0"/>
              <a:t>n,n+1,0.</a:t>
            </a:r>
            <a:endParaRPr lang="zh-CN" altLang="en-US" dirty="0"/>
          </a:p>
        </p:txBody>
      </p:sp>
      <p:sp>
        <p:nvSpPr>
          <p:cNvPr id="6" name="内容占位符 5"/>
          <p:cNvSpPr>
            <a:spLocks noGrp="1"/>
          </p:cNvSpPr>
          <p:nvPr>
            <p:ph sz="half" idx="2"/>
          </p:nvPr>
        </p:nvSpPr>
        <p:spPr/>
        <p:txBody>
          <a:bodyPr>
            <a:normAutofit fontScale="92500" lnSpcReduction="10000"/>
          </a:bodyPr>
          <a:lstStyle/>
          <a:p>
            <a:r>
              <a:rPr lang="en-US" altLang="zh-CN" dirty="0"/>
              <a:t>A N:=N+1; </a:t>
            </a:r>
          </a:p>
          <a:p>
            <a:endParaRPr lang="en-US" altLang="zh-CN" dirty="0"/>
          </a:p>
          <a:p>
            <a:r>
              <a:rPr lang="en-US" altLang="zh-CN" dirty="0"/>
              <a:t>B print(N); </a:t>
            </a:r>
          </a:p>
          <a:p>
            <a:r>
              <a:rPr lang="en-US" altLang="zh-CN" dirty="0"/>
              <a:t>   N:=0</a:t>
            </a:r>
            <a:endParaRPr lang="zh-CN" altLang="en-US" dirty="0"/>
          </a:p>
          <a:p>
            <a:endParaRPr lang="zh-CN" altLang="en-US" dirty="0"/>
          </a:p>
        </p:txBody>
      </p:sp>
      <p:sp>
        <p:nvSpPr>
          <p:cNvPr id="2" name="日期占位符 1"/>
          <p:cNvSpPr>
            <a:spLocks noGrp="1"/>
          </p:cNvSpPr>
          <p:nvPr>
            <p:ph type="dt" sz="half" idx="10"/>
          </p:nvPr>
        </p:nvSpPr>
        <p:spPr/>
        <p:txBody>
          <a:bodyPr/>
          <a:lstStyle/>
          <a:p>
            <a:fld id="{13C454DA-76E7-074D-A5FC-676C65351F1C}"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6</a:t>
            </a:fld>
            <a:endParaRPr lang="zh-CN" altLang="en-US"/>
          </a:p>
        </p:txBody>
      </p:sp>
    </p:spTree>
    <p:extLst>
      <p:ext uri="{BB962C8B-B14F-4D97-AF65-F5344CB8AC3E}">
        <p14:creationId xmlns:p14="http://schemas.microsoft.com/office/powerpoint/2010/main" val="232621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fork()</a:t>
            </a:r>
            <a:r>
              <a:rPr lang="zh-CN" altLang="en-US" dirty="0"/>
              <a:t>：两个关键点</a:t>
            </a:r>
          </a:p>
        </p:txBody>
      </p:sp>
      <p:sp>
        <p:nvSpPr>
          <p:cNvPr id="3" name="内容占位符 2"/>
          <p:cNvSpPr>
            <a:spLocks noGrp="1"/>
          </p:cNvSpPr>
          <p:nvPr>
            <p:ph idx="1"/>
          </p:nvPr>
        </p:nvSpPr>
        <p:spPr/>
        <p:txBody>
          <a:bodyPr>
            <a:normAutofit/>
          </a:bodyPr>
          <a:lstStyle/>
          <a:p>
            <a:r>
              <a:rPr lang="zh-CN" altLang="en-US" dirty="0"/>
              <a:t>运行顺序</a:t>
            </a:r>
            <a:endParaRPr lang="en-US" altLang="zh-CN" dirty="0"/>
          </a:p>
          <a:p>
            <a:pPr lvl="1"/>
            <a:r>
              <a:rPr lang="zh-CN" altLang="en-US" dirty="0">
                <a:sym typeface="Wingdings" pitchFamily="2" charset="2"/>
              </a:rPr>
              <a:t>父子进程的运行是无关的，</a:t>
            </a:r>
            <a:r>
              <a:rPr lang="zh-CN" altLang="en-US" dirty="0">
                <a:solidFill>
                  <a:schemeClr val="accent2"/>
                </a:solidFill>
                <a:sym typeface="Wingdings" pitchFamily="2" charset="2"/>
              </a:rPr>
              <a:t>运行顺序也不固定</a:t>
            </a:r>
            <a:r>
              <a:rPr lang="zh-CN" altLang="en-US" dirty="0">
                <a:sym typeface="Wingdings" pitchFamily="2" charset="2"/>
              </a:rPr>
              <a:t>。</a:t>
            </a:r>
            <a:endParaRPr lang="en-US" altLang="zh-CN" dirty="0">
              <a:sym typeface="Wingdings" pitchFamily="2" charset="2"/>
            </a:endParaRPr>
          </a:p>
          <a:p>
            <a:pPr lvl="1"/>
            <a:r>
              <a:rPr lang="zh-CN" altLang="en-US" dirty="0">
                <a:sym typeface="Wingdings" pitchFamily="2" charset="2"/>
              </a:rPr>
              <a:t>若要求父子进程运行顺序一定，则要用到进程间通信。</a:t>
            </a:r>
            <a:endParaRPr lang="zh-CN" altLang="en-US" dirty="0"/>
          </a:p>
          <a:p>
            <a:r>
              <a:rPr lang="zh-CN" altLang="en-US" dirty="0"/>
              <a:t>数据共享</a:t>
            </a:r>
            <a:endParaRPr lang="en-US" altLang="zh-CN" dirty="0"/>
          </a:p>
          <a:p>
            <a:pPr lvl="1"/>
            <a:r>
              <a:rPr lang="zh-CN" altLang="en-US" dirty="0"/>
              <a:t>除了子进程标识符和其</a:t>
            </a:r>
            <a:r>
              <a:rPr lang="en-US" altLang="zh-CN" dirty="0"/>
              <a:t>PCB</a:t>
            </a:r>
            <a:r>
              <a:rPr lang="zh-CN" altLang="en-US" dirty="0"/>
              <a:t>结构中的某些特性参数不同之外，子进程是父进程的</a:t>
            </a:r>
            <a:r>
              <a:rPr lang="zh-CN" altLang="en-US" i="1" dirty="0">
                <a:solidFill>
                  <a:schemeClr val="accent2"/>
                </a:solidFill>
              </a:rPr>
              <a:t>精确复制</a:t>
            </a:r>
            <a:r>
              <a:rPr lang="zh-CN" altLang="en-US" dirty="0"/>
              <a:t>。</a:t>
            </a:r>
          </a:p>
          <a:p>
            <a:endParaRPr lang="zh-CN" altLang="en-US" dirty="0"/>
          </a:p>
        </p:txBody>
      </p:sp>
      <p:sp>
        <p:nvSpPr>
          <p:cNvPr id="4" name="日期占位符 3"/>
          <p:cNvSpPr>
            <a:spLocks noGrp="1"/>
          </p:cNvSpPr>
          <p:nvPr>
            <p:ph type="dt" sz="half" idx="10"/>
          </p:nvPr>
        </p:nvSpPr>
        <p:spPr/>
        <p:txBody>
          <a:bodyPr/>
          <a:lstStyle/>
          <a:p>
            <a:fld id="{6652122C-B378-F14B-8D57-046E29809EDA}" type="datetime1">
              <a:t>2020/9/16</a:t>
            </a:fld>
            <a:endParaRPr lang="zh-CN" altLang="en-US"/>
          </a:p>
        </p:txBody>
      </p:sp>
      <p:sp>
        <p:nvSpPr>
          <p:cNvPr id="6" name="灯片编号占位符 5"/>
          <p:cNvSpPr>
            <a:spLocks noGrp="1"/>
          </p:cNvSpPr>
          <p:nvPr>
            <p:ph type="sldNum" sz="quarter" idx="12"/>
          </p:nvPr>
        </p:nvSpPr>
        <p:spPr/>
        <p:txBody>
          <a:bodyPr/>
          <a:lstStyle/>
          <a:p>
            <a:fld id="{B09550E6-D85C-43A8-841D-66A200A3DB30}" type="slidenum">
              <a:rPr lang="zh-CN" altLang="en-US" smtClean="0"/>
              <a:t>60</a:t>
            </a:fld>
            <a:endParaRPr lang="zh-CN" altLang="en-US"/>
          </a:p>
        </p:txBody>
      </p:sp>
      <p:sp>
        <p:nvSpPr>
          <p:cNvPr id="5" name="页脚占位符 4">
            <a:extLst>
              <a:ext uri="{FF2B5EF4-FFF2-40B4-BE49-F238E27FC236}">
                <a16:creationId xmlns:a16="http://schemas.microsoft.com/office/drawing/2014/main" id="{0AC081A2-03E3-EA4A-BD78-93A894E70DA7}"/>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53471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ChangeArrowheads="1"/>
          </p:cNvSpPr>
          <p:nvPr/>
        </p:nvSpPr>
        <p:spPr bwMode="auto">
          <a:xfrm>
            <a:off x="200160" y="1806048"/>
            <a:ext cx="3505200" cy="3124200"/>
          </a:xfrm>
          <a:prstGeom prst="rect">
            <a:avLst/>
          </a:prstGeom>
          <a:solidFill>
            <a:schemeClr val="accent4">
              <a:lumMod val="20000"/>
              <a:lumOff val="80000"/>
            </a:schemeClr>
          </a:solidFill>
          <a:ln w="12700">
            <a:solidFill>
              <a:schemeClr val="accent4">
                <a:lumMod val="75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a:r>
              <a:rPr lang="en-US" altLang="zh-CN" sz="2000" dirty="0">
                <a:latin typeface="Consolas" pitchFamily="49" charset="0"/>
                <a:ea typeface="宋体" charset="-122"/>
                <a:cs typeface="Consolas" pitchFamily="49" charset="0"/>
              </a:rPr>
              <a:t>main()</a:t>
            </a:r>
          </a:p>
          <a:p>
            <a:pPr algn="l"/>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int</a:t>
            </a:r>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pid</a:t>
            </a:r>
            <a:r>
              <a:rPr lang="en-US" altLang="zh-CN" sz="2000" dirty="0">
                <a:latin typeface="Consolas" pitchFamily="49" charset="0"/>
                <a:ea typeface="宋体" charset="-122"/>
                <a:cs typeface="Consolas" pitchFamily="49" charset="0"/>
              </a:rPr>
              <a:t>;</a:t>
            </a:r>
          </a:p>
          <a:p>
            <a:pPr algn="l"/>
            <a:r>
              <a:rPr lang="zh-CN" altLang="en-US"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(“PID”);</a:t>
            </a:r>
          </a:p>
          <a:p>
            <a:pPr algn="l"/>
            <a:r>
              <a:rPr lang="zh-CN" altLang="en-US" sz="2000" b="1" dirty="0">
                <a:latin typeface="Consolas" pitchFamily="49" charset="0"/>
                <a:ea typeface="宋体" charset="-122"/>
                <a:cs typeface="Consolas" pitchFamily="49" charset="0"/>
              </a:rPr>
              <a:t>  </a:t>
            </a:r>
            <a:r>
              <a:rPr lang="en-US" altLang="zh-CN" sz="2000" b="1" dirty="0" err="1">
                <a:latin typeface="Consolas" pitchFamily="49" charset="0"/>
                <a:ea typeface="宋体" charset="-122"/>
                <a:cs typeface="Consolas" pitchFamily="49" charset="0"/>
              </a:rPr>
              <a:t>pid</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fork();</a:t>
            </a:r>
          </a:p>
          <a:p>
            <a:pPr algn="l"/>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if</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en-US" altLang="zh-CN" sz="2000" dirty="0" err="1">
                <a:latin typeface="Consolas" pitchFamily="49" charset="0"/>
                <a:ea typeface="宋体" charset="-122"/>
                <a:cs typeface="Consolas" pitchFamily="49" charset="0"/>
              </a:rPr>
              <a:t>pid</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0)</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(“parent”);</a:t>
            </a:r>
          </a:p>
          <a:p>
            <a:pPr algn="l"/>
            <a:r>
              <a:rPr lang="en-US" altLang="zh-CN" sz="2000" dirty="0">
                <a:latin typeface="Consolas" pitchFamily="49" charset="0"/>
                <a:ea typeface="宋体" charset="-122"/>
                <a:cs typeface="Consolas" pitchFamily="49" charset="0"/>
              </a:rPr>
              <a:t>  else</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(“child”);</a:t>
            </a:r>
          </a:p>
          <a:p>
            <a:pPr algn="l"/>
            <a:r>
              <a:rPr lang="en-US" altLang="zh-CN" sz="2000" dirty="0">
                <a:latin typeface="Consolas" pitchFamily="49" charset="0"/>
                <a:ea typeface="宋体" charset="-122"/>
                <a:cs typeface="Consolas" pitchFamily="49" charset="0"/>
              </a:rPr>
              <a:t>}</a:t>
            </a:r>
          </a:p>
        </p:txBody>
      </p:sp>
      <p:sp>
        <p:nvSpPr>
          <p:cNvPr id="370697" name="Text Box 9"/>
          <p:cNvSpPr txBox="1">
            <a:spLocks noChangeArrowheads="1"/>
          </p:cNvSpPr>
          <p:nvPr/>
        </p:nvSpPr>
        <p:spPr bwMode="auto">
          <a:xfrm>
            <a:off x="200159" y="1286935"/>
            <a:ext cx="1308600" cy="519113"/>
          </a:xfrm>
          <a:prstGeom prst="rect">
            <a:avLst/>
          </a:prstGeom>
          <a:solidFill>
            <a:schemeClr val="accent4">
              <a:lumMod val="75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zh-CN" altLang="en-US" sz="2800" dirty="0">
                <a:solidFill>
                  <a:schemeClr val="bg1"/>
                </a:solidFill>
                <a:latin typeface="+mn-ea"/>
                <a:cs typeface="Consolas" pitchFamily="49" charset="0"/>
              </a:rPr>
              <a:t>父进程</a:t>
            </a:r>
          </a:p>
        </p:txBody>
      </p:sp>
      <p:grpSp>
        <p:nvGrpSpPr>
          <p:cNvPr id="4" name="组合 3"/>
          <p:cNvGrpSpPr/>
          <p:nvPr/>
        </p:nvGrpSpPr>
        <p:grpSpPr>
          <a:xfrm>
            <a:off x="4772160" y="129648"/>
            <a:ext cx="3505200" cy="3124200"/>
            <a:chOff x="4772160" y="129648"/>
            <a:chExt cx="3505200" cy="3124200"/>
          </a:xfrm>
        </p:grpSpPr>
        <p:sp>
          <p:nvSpPr>
            <p:cNvPr id="370693" name="Rectangle 5"/>
            <p:cNvSpPr>
              <a:spLocks noChangeArrowheads="1"/>
            </p:cNvSpPr>
            <p:nvPr/>
          </p:nvSpPr>
          <p:spPr bwMode="auto">
            <a:xfrm>
              <a:off x="4772160" y="129648"/>
              <a:ext cx="3505200" cy="3124200"/>
            </a:xfrm>
            <a:prstGeom prst="rect">
              <a:avLst/>
            </a:prstGeom>
            <a:solidFill>
              <a:schemeClr val="accent4">
                <a:lumMod val="20000"/>
                <a:lumOff val="80000"/>
              </a:schemeClr>
            </a:solidFill>
            <a:ln w="12700">
              <a:solidFill>
                <a:schemeClr val="accent4">
                  <a:lumMod val="75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a:r>
                <a:rPr lang="en-US" altLang="zh-CN" sz="2000" dirty="0">
                  <a:latin typeface="Consolas" pitchFamily="49" charset="0"/>
                  <a:ea typeface="宋体" charset="-122"/>
                  <a:cs typeface="Consolas" pitchFamily="49" charset="0"/>
                </a:rPr>
                <a:t>main( )</a:t>
              </a:r>
            </a:p>
            <a:p>
              <a:pPr algn="l"/>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int</a:t>
              </a:r>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val</a:t>
              </a:r>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(“PID”);</a:t>
              </a:r>
            </a:p>
            <a:p>
              <a:pPr algn="l"/>
              <a:r>
                <a:rPr lang="en-US" altLang="zh-CN" sz="2000" b="1" dirty="0">
                  <a:latin typeface="Consolas" pitchFamily="49" charset="0"/>
                  <a:ea typeface="宋体" charset="-122"/>
                  <a:cs typeface="Consolas" pitchFamily="49" charset="0"/>
                </a:rPr>
                <a:t>    </a:t>
              </a:r>
              <a:r>
                <a:rPr lang="en-US" altLang="zh-CN" sz="2000" b="1" dirty="0" err="1">
                  <a:latin typeface="Consolas" pitchFamily="49" charset="0"/>
                  <a:ea typeface="宋体" charset="-122"/>
                  <a:cs typeface="Consolas" pitchFamily="49" charset="0"/>
                </a:rPr>
                <a:t>pid</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fork();</a:t>
              </a:r>
            </a:p>
            <a:p>
              <a:pPr algn="l"/>
              <a:r>
                <a:rPr lang="en-US" altLang="zh-CN" sz="2000" dirty="0">
                  <a:latin typeface="Consolas" pitchFamily="49" charset="0"/>
                  <a:ea typeface="宋体" charset="-122"/>
                  <a:cs typeface="Consolas" pitchFamily="49" charset="0"/>
                </a:rPr>
                <a:t>    if</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en-US" altLang="zh-CN" sz="2000" dirty="0" err="1">
                  <a:latin typeface="Consolas" pitchFamily="49" charset="0"/>
                  <a:ea typeface="宋体" charset="-122"/>
                  <a:cs typeface="Consolas" pitchFamily="49" charset="0"/>
                </a:rPr>
                <a:t>pid</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0)</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(“parent”);</a:t>
              </a:r>
            </a:p>
            <a:p>
              <a:pPr algn="l"/>
              <a:r>
                <a:rPr lang="en-US" altLang="zh-CN" sz="2000" dirty="0">
                  <a:latin typeface="Consolas" pitchFamily="49" charset="0"/>
                  <a:ea typeface="宋体" charset="-122"/>
                  <a:cs typeface="Consolas" pitchFamily="49" charset="0"/>
                </a:rPr>
                <a:t>    else</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(“child”);</a:t>
              </a:r>
            </a:p>
            <a:p>
              <a:pPr algn="l"/>
              <a:r>
                <a:rPr lang="en-US" altLang="zh-CN" sz="2000" dirty="0">
                  <a:latin typeface="Consolas" pitchFamily="49" charset="0"/>
                  <a:ea typeface="宋体" charset="-122"/>
                  <a:cs typeface="Consolas" pitchFamily="49" charset="0"/>
                </a:rPr>
                <a:t>}</a:t>
              </a:r>
            </a:p>
          </p:txBody>
        </p:sp>
        <p:sp>
          <p:nvSpPr>
            <p:cNvPr id="370698" name="Text Box 10"/>
            <p:cNvSpPr txBox="1">
              <a:spLocks noChangeArrowheads="1"/>
            </p:cNvSpPr>
            <p:nvPr/>
          </p:nvSpPr>
          <p:spPr bwMode="auto">
            <a:xfrm>
              <a:off x="7058160" y="134755"/>
              <a:ext cx="1219200" cy="462307"/>
            </a:xfrm>
            <a:prstGeom prst="rect">
              <a:avLst/>
            </a:prstGeom>
            <a:solidFill>
              <a:schemeClr val="accent4">
                <a:lumMod val="75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zh-CN" altLang="en-US" sz="2400" dirty="0">
                  <a:solidFill>
                    <a:schemeClr val="bg1"/>
                  </a:solidFill>
                  <a:latin typeface="+mn-ea"/>
                  <a:cs typeface="Consolas" pitchFamily="49" charset="0"/>
                </a:rPr>
                <a:t>父进程</a:t>
              </a:r>
            </a:p>
          </p:txBody>
        </p:sp>
      </p:grpSp>
      <p:grpSp>
        <p:nvGrpSpPr>
          <p:cNvPr id="5" name="组合 4"/>
          <p:cNvGrpSpPr/>
          <p:nvPr/>
        </p:nvGrpSpPr>
        <p:grpSpPr>
          <a:xfrm>
            <a:off x="4772160" y="3558648"/>
            <a:ext cx="3505200" cy="3124200"/>
            <a:chOff x="4772160" y="3558648"/>
            <a:chExt cx="3505200" cy="3124200"/>
          </a:xfrm>
        </p:grpSpPr>
        <p:sp>
          <p:nvSpPr>
            <p:cNvPr id="370695" name="Rectangle 7"/>
            <p:cNvSpPr>
              <a:spLocks noChangeArrowheads="1"/>
            </p:cNvSpPr>
            <p:nvPr/>
          </p:nvSpPr>
          <p:spPr bwMode="auto">
            <a:xfrm>
              <a:off x="4772160" y="3558648"/>
              <a:ext cx="3505200" cy="3124200"/>
            </a:xfrm>
            <a:prstGeom prst="rect">
              <a:avLst/>
            </a:prstGeom>
            <a:solidFill>
              <a:schemeClr val="accent2">
                <a:lumMod val="20000"/>
                <a:lumOff val="80000"/>
              </a:schemeClr>
            </a:solidFill>
            <a:ln w="12700">
              <a:solidFill>
                <a:schemeClr val="accent2">
                  <a:lumMod val="75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a:r>
                <a:rPr lang="en-US" altLang="zh-CN" sz="2000" dirty="0">
                  <a:latin typeface="Consolas" pitchFamily="49" charset="0"/>
                  <a:ea typeface="宋体" charset="-122"/>
                  <a:cs typeface="Consolas" pitchFamily="49" charset="0"/>
                </a:rPr>
                <a:t>main( )</a:t>
              </a:r>
            </a:p>
            <a:p>
              <a:pPr algn="l"/>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int</a:t>
              </a:r>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val</a:t>
              </a:r>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(“PID”);</a:t>
              </a:r>
            </a:p>
            <a:p>
              <a:pPr algn="l"/>
              <a:r>
                <a:rPr lang="en-US" altLang="zh-CN" sz="2000" b="1" dirty="0">
                  <a:latin typeface="Consolas" pitchFamily="49" charset="0"/>
                  <a:ea typeface="宋体" charset="-122"/>
                  <a:cs typeface="Consolas" pitchFamily="49" charset="0"/>
                </a:rPr>
                <a:t>    </a:t>
              </a:r>
              <a:r>
                <a:rPr lang="en-US" altLang="zh-CN" sz="2000" b="1" dirty="0" err="1">
                  <a:latin typeface="Consolas" pitchFamily="49" charset="0"/>
                  <a:ea typeface="宋体" charset="-122"/>
                  <a:cs typeface="Consolas" pitchFamily="49" charset="0"/>
                </a:rPr>
                <a:t>pid</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fork();</a:t>
              </a:r>
            </a:p>
            <a:p>
              <a:pPr algn="l"/>
              <a:r>
                <a:rPr lang="en-US" altLang="zh-CN" sz="2000" dirty="0">
                  <a:latin typeface="Consolas" pitchFamily="49" charset="0"/>
                  <a:ea typeface="宋体" charset="-122"/>
                  <a:cs typeface="Consolas" pitchFamily="49" charset="0"/>
                </a:rPr>
                <a:t>    if</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en-US" altLang="zh-CN" sz="2000" dirty="0" err="1">
                  <a:latin typeface="Consolas" pitchFamily="49" charset="0"/>
                  <a:ea typeface="宋体" charset="-122"/>
                  <a:cs typeface="Consolas" pitchFamily="49" charset="0"/>
                </a:rPr>
                <a:t>pid</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0)</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(“parent”);</a:t>
              </a:r>
            </a:p>
            <a:p>
              <a:pPr algn="l"/>
              <a:r>
                <a:rPr lang="en-US" altLang="zh-CN" sz="2000" dirty="0">
                  <a:latin typeface="Consolas" pitchFamily="49" charset="0"/>
                  <a:ea typeface="宋体" charset="-122"/>
                  <a:cs typeface="Consolas" pitchFamily="49" charset="0"/>
                </a:rPr>
                <a:t>    else</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(“child”);</a:t>
              </a:r>
            </a:p>
            <a:p>
              <a:pPr algn="l"/>
              <a:r>
                <a:rPr lang="en-US" altLang="zh-CN" sz="2000" dirty="0">
                  <a:latin typeface="Consolas" pitchFamily="49" charset="0"/>
                  <a:ea typeface="宋体" charset="-122"/>
                  <a:cs typeface="Consolas" pitchFamily="49" charset="0"/>
                </a:rPr>
                <a:t>}</a:t>
              </a:r>
            </a:p>
          </p:txBody>
        </p:sp>
        <p:sp>
          <p:nvSpPr>
            <p:cNvPr id="370699" name="Text Box 11"/>
            <p:cNvSpPr txBox="1">
              <a:spLocks noChangeArrowheads="1"/>
            </p:cNvSpPr>
            <p:nvPr/>
          </p:nvSpPr>
          <p:spPr bwMode="auto">
            <a:xfrm>
              <a:off x="7076357" y="3560096"/>
              <a:ext cx="1201003" cy="462307"/>
            </a:xfrm>
            <a:prstGeom prst="rect">
              <a:avLst/>
            </a:prstGeom>
            <a:solidFill>
              <a:schemeClr val="accent2">
                <a:lumMod val="75000"/>
              </a:schemeClr>
            </a:solidFill>
            <a:ln>
              <a:solidFill>
                <a:schemeClr val="accent2">
                  <a:lumMod val="75000"/>
                </a:schemeClr>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zh-CN" altLang="en-US" sz="2400" dirty="0">
                  <a:solidFill>
                    <a:schemeClr val="bg1"/>
                  </a:solidFill>
                  <a:latin typeface="+mn-ea"/>
                  <a:cs typeface="Consolas" pitchFamily="49" charset="0"/>
                </a:rPr>
                <a:t>子进程</a:t>
              </a:r>
            </a:p>
          </p:txBody>
        </p:sp>
      </p:grpSp>
      <p:grpSp>
        <p:nvGrpSpPr>
          <p:cNvPr id="8" name="组合 7"/>
          <p:cNvGrpSpPr/>
          <p:nvPr/>
        </p:nvGrpSpPr>
        <p:grpSpPr>
          <a:xfrm>
            <a:off x="3019560" y="1577448"/>
            <a:ext cx="1981200" cy="3429000"/>
            <a:chOff x="3019560" y="1577448"/>
            <a:chExt cx="1981200" cy="3429000"/>
          </a:xfrm>
        </p:grpSpPr>
        <p:grpSp>
          <p:nvGrpSpPr>
            <p:cNvPr id="6" name="组合 5"/>
            <p:cNvGrpSpPr/>
            <p:nvPr/>
          </p:nvGrpSpPr>
          <p:grpSpPr>
            <a:xfrm>
              <a:off x="3019560" y="1577448"/>
              <a:ext cx="1981200" cy="3429000"/>
              <a:chOff x="3019560" y="1577448"/>
              <a:chExt cx="1981200" cy="3429000"/>
            </a:xfrm>
          </p:grpSpPr>
          <p:sp>
            <p:nvSpPr>
              <p:cNvPr id="370701" name="Line 13"/>
              <p:cNvSpPr>
                <a:spLocks noChangeShapeType="1"/>
              </p:cNvSpPr>
              <p:nvPr/>
            </p:nvSpPr>
            <p:spPr bwMode="auto">
              <a:xfrm>
                <a:off x="3019560" y="3253848"/>
                <a:ext cx="106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2" name="Line 14"/>
              <p:cNvSpPr>
                <a:spLocks noChangeShapeType="1"/>
              </p:cNvSpPr>
              <p:nvPr/>
            </p:nvSpPr>
            <p:spPr bwMode="auto">
              <a:xfrm flipV="1">
                <a:off x="4086360" y="1577448"/>
                <a:ext cx="533400" cy="16764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3" name="Line 15"/>
              <p:cNvSpPr>
                <a:spLocks noChangeShapeType="1"/>
              </p:cNvSpPr>
              <p:nvPr/>
            </p:nvSpPr>
            <p:spPr bwMode="auto">
              <a:xfrm>
                <a:off x="4086360" y="3253848"/>
                <a:ext cx="457200" cy="17526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4" name="Line 16"/>
              <p:cNvSpPr>
                <a:spLocks noChangeShapeType="1"/>
              </p:cNvSpPr>
              <p:nvPr/>
            </p:nvSpPr>
            <p:spPr bwMode="auto">
              <a:xfrm>
                <a:off x="4619760" y="1577448"/>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5" name="Line 17"/>
              <p:cNvSpPr>
                <a:spLocks noChangeShapeType="1"/>
              </p:cNvSpPr>
              <p:nvPr/>
            </p:nvSpPr>
            <p:spPr bwMode="auto">
              <a:xfrm>
                <a:off x="4543560" y="5006448"/>
                <a:ext cx="457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grpSp>
        <p:sp>
          <p:nvSpPr>
            <p:cNvPr id="370706" name="Text Box 18"/>
            <p:cNvSpPr txBox="1">
              <a:spLocks noChangeArrowheads="1"/>
            </p:cNvSpPr>
            <p:nvPr/>
          </p:nvSpPr>
          <p:spPr bwMode="auto">
            <a:xfrm>
              <a:off x="4055880" y="3038017"/>
              <a:ext cx="7620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zh-CN" altLang="en-US" sz="2000" dirty="0">
                  <a:solidFill>
                    <a:srgbClr val="002060"/>
                  </a:solidFill>
                  <a:latin typeface="SimHei" charset="-122"/>
                  <a:ea typeface="SimHei" charset="-122"/>
                  <a:cs typeface="SimHei" charset="-122"/>
                </a:rPr>
                <a:t>分裂</a:t>
              </a:r>
            </a:p>
          </p:txBody>
        </p:sp>
      </p:grpSp>
      <p:grpSp>
        <p:nvGrpSpPr>
          <p:cNvPr id="7" name="组合 6"/>
          <p:cNvGrpSpPr/>
          <p:nvPr/>
        </p:nvGrpSpPr>
        <p:grpSpPr>
          <a:xfrm>
            <a:off x="3019560" y="1348848"/>
            <a:ext cx="457200" cy="1905000"/>
            <a:chOff x="3019560" y="1348848"/>
            <a:chExt cx="457200" cy="1905000"/>
          </a:xfrm>
        </p:grpSpPr>
        <p:sp>
          <p:nvSpPr>
            <p:cNvPr id="370700" name="Line 12"/>
            <p:cNvSpPr>
              <a:spLocks noChangeShapeType="1"/>
            </p:cNvSpPr>
            <p:nvPr/>
          </p:nvSpPr>
          <p:spPr bwMode="auto">
            <a:xfrm>
              <a:off x="3019560" y="1348848"/>
              <a:ext cx="0" cy="1905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7" name="Text Box 19"/>
            <p:cNvSpPr txBox="1">
              <a:spLocks noChangeArrowheads="1"/>
            </p:cNvSpPr>
            <p:nvPr/>
          </p:nvSpPr>
          <p:spPr bwMode="auto">
            <a:xfrm>
              <a:off x="3019560" y="1806048"/>
              <a:ext cx="457200" cy="862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zh-CN" altLang="en-US" sz="2000" dirty="0">
                  <a:solidFill>
                    <a:schemeClr val="accent2"/>
                  </a:solidFill>
                  <a:latin typeface="SimHei" charset="-122"/>
                  <a:ea typeface="SimHei" charset="-122"/>
                  <a:cs typeface="SimHei" charset="-122"/>
                </a:rPr>
                <a:t>执</a:t>
              </a:r>
            </a:p>
            <a:p>
              <a:pPr>
                <a:spcBef>
                  <a:spcPct val="50000"/>
                </a:spcBef>
              </a:pPr>
              <a:r>
                <a:rPr lang="zh-CN" altLang="en-US" sz="2000" dirty="0">
                  <a:solidFill>
                    <a:schemeClr val="accent2"/>
                  </a:solidFill>
                  <a:latin typeface="SimHei" charset="-122"/>
                  <a:ea typeface="SimHei" charset="-122"/>
                  <a:cs typeface="SimHei" charset="-122"/>
                </a:rPr>
                <a:t>行</a:t>
              </a:r>
            </a:p>
          </p:txBody>
        </p:sp>
      </p:grpSp>
      <p:grpSp>
        <p:nvGrpSpPr>
          <p:cNvPr id="3" name="组合 2"/>
          <p:cNvGrpSpPr/>
          <p:nvPr/>
        </p:nvGrpSpPr>
        <p:grpSpPr>
          <a:xfrm>
            <a:off x="7176448" y="1501248"/>
            <a:ext cx="1645920" cy="1981200"/>
            <a:chOff x="7176448" y="1501248"/>
            <a:chExt cx="1645920" cy="1981200"/>
          </a:xfrm>
        </p:grpSpPr>
        <p:sp>
          <p:nvSpPr>
            <p:cNvPr id="370708" name="Line 20"/>
            <p:cNvSpPr>
              <a:spLocks noChangeShapeType="1"/>
            </p:cNvSpPr>
            <p:nvPr/>
          </p:nvSpPr>
          <p:spPr bwMode="auto">
            <a:xfrm>
              <a:off x="7176448" y="1577448"/>
              <a:ext cx="120396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9" name="Line 21"/>
            <p:cNvSpPr>
              <a:spLocks noChangeShapeType="1"/>
            </p:cNvSpPr>
            <p:nvPr/>
          </p:nvSpPr>
          <p:spPr bwMode="auto">
            <a:xfrm>
              <a:off x="8380408" y="1577448"/>
              <a:ext cx="0" cy="1905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10" name="Text Box 22"/>
            <p:cNvSpPr txBox="1">
              <a:spLocks noChangeArrowheads="1"/>
            </p:cNvSpPr>
            <p:nvPr/>
          </p:nvSpPr>
          <p:spPr bwMode="auto">
            <a:xfrm>
              <a:off x="8365168" y="1501248"/>
              <a:ext cx="457200" cy="13240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zh-CN" altLang="en-US" sz="2000" dirty="0">
                  <a:solidFill>
                    <a:schemeClr val="accent2"/>
                  </a:solidFill>
                  <a:latin typeface="SimHei" charset="-122"/>
                  <a:ea typeface="SimHei" charset="-122"/>
                  <a:cs typeface="SimHei" charset="-122"/>
                </a:rPr>
                <a:t>继续执行</a:t>
              </a:r>
            </a:p>
          </p:txBody>
        </p:sp>
      </p:grpSp>
      <p:grpSp>
        <p:nvGrpSpPr>
          <p:cNvPr id="2" name="组合 1"/>
          <p:cNvGrpSpPr/>
          <p:nvPr/>
        </p:nvGrpSpPr>
        <p:grpSpPr>
          <a:xfrm>
            <a:off x="7277672" y="4956447"/>
            <a:ext cx="1524000" cy="1726401"/>
            <a:chOff x="7277672" y="4956447"/>
            <a:chExt cx="1524000" cy="1726401"/>
          </a:xfrm>
        </p:grpSpPr>
        <p:sp>
          <p:nvSpPr>
            <p:cNvPr id="370711" name="Line 23"/>
            <p:cNvSpPr>
              <a:spLocks noChangeShapeType="1"/>
            </p:cNvSpPr>
            <p:nvPr/>
          </p:nvSpPr>
          <p:spPr bwMode="auto">
            <a:xfrm>
              <a:off x="7277672" y="5041704"/>
              <a:ext cx="106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12" name="Text Box 24"/>
            <p:cNvSpPr txBox="1">
              <a:spLocks noChangeArrowheads="1"/>
            </p:cNvSpPr>
            <p:nvPr/>
          </p:nvSpPr>
          <p:spPr bwMode="auto">
            <a:xfrm>
              <a:off x="8344472" y="4956447"/>
              <a:ext cx="457200" cy="13240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zh-CN" altLang="en-US" sz="2000" dirty="0">
                  <a:solidFill>
                    <a:schemeClr val="accent2"/>
                  </a:solidFill>
                  <a:latin typeface="SimHei" charset="-122"/>
                  <a:ea typeface="SimHei" charset="-122"/>
                  <a:cs typeface="SimHei" charset="-122"/>
                </a:rPr>
                <a:t>继续执行</a:t>
              </a:r>
            </a:p>
          </p:txBody>
        </p:sp>
        <p:sp>
          <p:nvSpPr>
            <p:cNvPr id="370713" name="Line 25"/>
            <p:cNvSpPr>
              <a:spLocks noChangeShapeType="1"/>
            </p:cNvSpPr>
            <p:nvPr/>
          </p:nvSpPr>
          <p:spPr bwMode="auto">
            <a:xfrm>
              <a:off x="8344472" y="5041704"/>
              <a:ext cx="0" cy="1641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grpSp>
      <p:sp>
        <p:nvSpPr>
          <p:cNvPr id="10" name="圆角矩形 9"/>
          <p:cNvSpPr/>
          <p:nvPr/>
        </p:nvSpPr>
        <p:spPr>
          <a:xfrm>
            <a:off x="5241873" y="1664452"/>
            <a:ext cx="2960431" cy="702373"/>
          </a:xfrm>
          <a:prstGeom prst="roundRect">
            <a:avLst>
              <a:gd name="adj" fmla="val 500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5241873" y="5733761"/>
            <a:ext cx="2866030" cy="622589"/>
          </a:xfrm>
          <a:prstGeom prst="roundRect">
            <a:avLst>
              <a:gd name="adj" fmla="val 5008"/>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日期占位符 8"/>
          <p:cNvSpPr>
            <a:spLocks noGrp="1"/>
          </p:cNvSpPr>
          <p:nvPr>
            <p:ph type="dt" sz="half" idx="10"/>
          </p:nvPr>
        </p:nvSpPr>
        <p:spPr/>
        <p:txBody>
          <a:bodyPr/>
          <a:lstStyle/>
          <a:p>
            <a:fld id="{DE778477-6621-094A-BB43-0D2AE0AC84AA}" type="datetime1">
              <a:t>2020/9/16</a:t>
            </a:fld>
            <a:endParaRPr lang="zh-CN" altLang="en-US"/>
          </a:p>
        </p:txBody>
      </p:sp>
      <p:sp>
        <p:nvSpPr>
          <p:cNvPr id="12" name="幻灯片编号占位符 11"/>
          <p:cNvSpPr>
            <a:spLocks noGrp="1"/>
          </p:cNvSpPr>
          <p:nvPr>
            <p:ph type="sldNum" sz="quarter" idx="12"/>
          </p:nvPr>
        </p:nvSpPr>
        <p:spPr/>
        <p:txBody>
          <a:bodyPr/>
          <a:lstStyle/>
          <a:p>
            <a:fld id="{B09550E6-D85C-43A8-841D-66A200A3DB30}" type="slidenum">
              <a:rPr lang="zh-CN" altLang="en-US" smtClean="0"/>
              <a:t>61</a:t>
            </a:fld>
            <a:endParaRPr lang="zh-CN" altLang="en-US"/>
          </a:p>
        </p:txBody>
      </p:sp>
      <p:sp>
        <p:nvSpPr>
          <p:cNvPr id="11" name="页脚占位符 10">
            <a:extLst>
              <a:ext uri="{FF2B5EF4-FFF2-40B4-BE49-F238E27FC236}">
                <a16:creationId xmlns:a16="http://schemas.microsoft.com/office/drawing/2014/main" id="{D60840E3-CA87-2F48-8669-C3ABCD68F8E0}"/>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35445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altLang="zh-CN"/>
              <a:t>fork()</a:t>
            </a:r>
            <a:r>
              <a:rPr lang="zh-CN" altLang="en-US"/>
              <a:t>调用例子（1）</a:t>
            </a:r>
          </a:p>
        </p:txBody>
      </p:sp>
      <p:sp>
        <p:nvSpPr>
          <p:cNvPr id="2" name="日期占位符 1"/>
          <p:cNvSpPr>
            <a:spLocks noGrp="1"/>
          </p:cNvSpPr>
          <p:nvPr>
            <p:ph type="dt" sz="half" idx="10"/>
          </p:nvPr>
        </p:nvSpPr>
        <p:spPr/>
        <p:txBody>
          <a:bodyPr/>
          <a:lstStyle/>
          <a:p>
            <a:fld id="{E69B11D5-8BC0-5C46-B181-BB509026AB43}" type="datetime1">
              <a:t>2020/9/16</a:t>
            </a:fld>
            <a:endParaRPr lang="zh-CN" altLang="en-US"/>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62</a:t>
            </a:fld>
            <a:endParaRPr lang="zh-CN" altLang="en-US"/>
          </a:p>
        </p:txBody>
      </p:sp>
      <p:sp>
        <p:nvSpPr>
          <p:cNvPr id="337923" name="Rectangle 3"/>
          <p:cNvSpPr>
            <a:spLocks noGrp="1" noChangeArrowheads="1"/>
          </p:cNvSpPr>
          <p:nvPr>
            <p:ph type="body" idx="4294967295"/>
          </p:nvPr>
        </p:nvSpPr>
        <p:spPr>
          <a:xfrm>
            <a:off x="354842" y="1357951"/>
            <a:ext cx="5773002" cy="4496937"/>
          </a:xfrm>
          <a:solidFill>
            <a:schemeClr val="accent2">
              <a:lumMod val="20000"/>
              <a:lumOff val="80000"/>
            </a:schemeClr>
          </a:solidFill>
          <a:ln>
            <a:solidFill>
              <a:srgbClr val="C00000"/>
            </a:solidFill>
          </a:ln>
        </p:spPr>
        <p:txBody>
          <a:bodyPr>
            <a:noAutofit/>
          </a:bodyPr>
          <a:lstStyle/>
          <a:p>
            <a:pPr>
              <a:lnSpc>
                <a:spcPct val="90000"/>
              </a:lnSpc>
              <a:buFont typeface="Monotype Sorts" pitchFamily="2" charset="2"/>
              <a:buNone/>
            </a:pPr>
            <a:r>
              <a:rPr lang="en-US" altLang="zh-CN" sz="2800" dirty="0">
                <a:latin typeface="Courier" charset="0"/>
                <a:ea typeface="Courier" charset="0"/>
                <a:cs typeface="Courier" charset="0"/>
              </a:rPr>
              <a:t>#include &lt;</a:t>
            </a:r>
            <a:r>
              <a:rPr lang="en-US" altLang="zh-CN" sz="2800" dirty="0" err="1">
                <a:latin typeface="Courier" charset="0"/>
                <a:ea typeface="Courier" charset="0"/>
                <a:cs typeface="Courier" charset="0"/>
              </a:rPr>
              <a:t>stdio.h</a:t>
            </a:r>
            <a:r>
              <a:rPr lang="en-US" altLang="zh-CN" sz="2800" dirty="0">
                <a:latin typeface="Courier" charset="0"/>
                <a:ea typeface="Courier" charset="0"/>
                <a:cs typeface="Courier" charset="0"/>
              </a:rPr>
              <a:t>&gt;</a:t>
            </a:r>
          </a:p>
          <a:p>
            <a:pPr>
              <a:lnSpc>
                <a:spcPct val="90000"/>
              </a:lnSpc>
              <a:buFont typeface="Monotype Sorts" pitchFamily="2" charset="2"/>
              <a:buNone/>
            </a:pPr>
            <a:r>
              <a:rPr lang="en-US" altLang="zh-CN" sz="2800" dirty="0">
                <a:latin typeface="Courier" charset="0"/>
                <a:ea typeface="Courier" charset="0"/>
                <a:cs typeface="Courier" charset="0"/>
              </a:rPr>
              <a:t>#include &lt;sys/</a:t>
            </a:r>
            <a:r>
              <a:rPr lang="en-US" altLang="zh-CN" sz="2800" dirty="0" err="1">
                <a:latin typeface="Courier" charset="0"/>
                <a:ea typeface="Courier" charset="0"/>
                <a:cs typeface="Courier" charset="0"/>
              </a:rPr>
              <a:t>types.h</a:t>
            </a:r>
            <a:r>
              <a:rPr lang="en-US" altLang="zh-CN" sz="2800" dirty="0">
                <a:latin typeface="Courier" charset="0"/>
                <a:ea typeface="Courier" charset="0"/>
                <a:cs typeface="Courier" charset="0"/>
              </a:rPr>
              <a:t>&gt;</a:t>
            </a:r>
          </a:p>
          <a:p>
            <a:pPr>
              <a:lnSpc>
                <a:spcPct val="90000"/>
              </a:lnSpc>
              <a:buFont typeface="Monotype Sorts" pitchFamily="2" charset="2"/>
              <a:buNone/>
            </a:pPr>
            <a:r>
              <a:rPr lang="en-US" altLang="zh-CN" sz="2800" dirty="0">
                <a:latin typeface="Courier" charset="0"/>
                <a:ea typeface="Courier" charset="0"/>
                <a:cs typeface="Courier" charset="0"/>
              </a:rPr>
              <a:t>#include &lt;</a:t>
            </a:r>
            <a:r>
              <a:rPr lang="en-US" altLang="zh-CN" sz="2800" dirty="0" err="1">
                <a:latin typeface="Courier" charset="0"/>
                <a:ea typeface="Courier" charset="0"/>
                <a:cs typeface="Courier" charset="0"/>
              </a:rPr>
              <a:t>unistd.h</a:t>
            </a:r>
            <a:r>
              <a:rPr lang="en-US" altLang="zh-CN" sz="2800" dirty="0">
                <a:latin typeface="Courier" charset="0"/>
                <a:ea typeface="Courier" charset="0"/>
                <a:cs typeface="Courier" charset="0"/>
              </a:rPr>
              <a:t>&gt;</a:t>
            </a:r>
          </a:p>
          <a:p>
            <a:pPr>
              <a:lnSpc>
                <a:spcPct val="90000"/>
              </a:lnSpc>
              <a:buFont typeface="Monotype Sorts" pitchFamily="2" charset="2"/>
              <a:buNone/>
            </a:pPr>
            <a:endParaRPr lang="en-US" altLang="zh-CN" sz="2800" dirty="0">
              <a:latin typeface="Courier" charset="0"/>
              <a:ea typeface="Courier" charset="0"/>
              <a:cs typeface="Courier" charset="0"/>
            </a:endParaRPr>
          </a:p>
          <a:p>
            <a:pPr>
              <a:lnSpc>
                <a:spcPct val="90000"/>
              </a:lnSpc>
              <a:buFont typeface="Monotype Sorts" pitchFamily="2" charset="2"/>
              <a:buNone/>
            </a:pPr>
            <a:r>
              <a:rPr lang="en-US" altLang="zh-CN" sz="2800" dirty="0">
                <a:latin typeface="Courier" charset="0"/>
                <a:ea typeface="Courier" charset="0"/>
                <a:cs typeface="Courier" charset="0"/>
              </a:rPr>
              <a:t>void main(void) {</a:t>
            </a:r>
          </a:p>
          <a:p>
            <a:pPr>
              <a:lnSpc>
                <a:spcPct val="90000"/>
              </a:lnSpc>
              <a:buFont typeface="Monotype Sorts" pitchFamily="2" charset="2"/>
              <a:buNone/>
            </a:pPr>
            <a:r>
              <a:rPr lang="en-US" altLang="zh-CN" sz="2800" dirty="0">
                <a:latin typeface="Courier" charset="0"/>
                <a:ea typeface="Courier" charset="0"/>
                <a:cs typeface="Courier" charset="0"/>
              </a:rPr>
              <a:t>  </a:t>
            </a:r>
            <a:r>
              <a:rPr lang="en-US" altLang="zh-CN" sz="2800" dirty="0" err="1">
                <a:latin typeface="Courier" charset="0"/>
                <a:ea typeface="Courier" charset="0"/>
                <a:cs typeface="Courier" charset="0"/>
              </a:rPr>
              <a:t>printf</a:t>
            </a:r>
            <a:r>
              <a:rPr lang="en-US" altLang="zh-CN" sz="2800" dirty="0">
                <a:latin typeface="Courier" charset="0"/>
                <a:ea typeface="Courier" charset="0"/>
                <a:cs typeface="Courier" charset="0"/>
              </a:rPr>
              <a:t>(“Hello\n”);</a:t>
            </a:r>
          </a:p>
          <a:p>
            <a:pPr>
              <a:lnSpc>
                <a:spcPct val="90000"/>
              </a:lnSpc>
              <a:buFont typeface="Monotype Sorts" pitchFamily="2" charset="2"/>
              <a:buNone/>
            </a:pPr>
            <a:r>
              <a:rPr lang="en-US" altLang="zh-CN" sz="2800" dirty="0">
                <a:solidFill>
                  <a:schemeClr val="accent1"/>
                </a:solidFill>
                <a:latin typeface="Courier" charset="0"/>
                <a:ea typeface="Courier" charset="0"/>
                <a:cs typeface="Courier" charset="0"/>
              </a:rPr>
              <a:t>  </a:t>
            </a:r>
            <a:r>
              <a:rPr lang="en-US" altLang="zh-CN" sz="2800" dirty="0">
                <a:solidFill>
                  <a:schemeClr val="hlink"/>
                </a:solidFill>
                <a:latin typeface="Courier" charset="0"/>
                <a:ea typeface="Courier" charset="0"/>
                <a:cs typeface="Courier" charset="0"/>
              </a:rPr>
              <a:t>fork(); </a:t>
            </a:r>
          </a:p>
          <a:p>
            <a:pPr>
              <a:lnSpc>
                <a:spcPct val="90000"/>
              </a:lnSpc>
              <a:buFont typeface="Monotype Sorts" pitchFamily="2" charset="2"/>
              <a:buNone/>
            </a:pPr>
            <a:r>
              <a:rPr lang="en-US" altLang="zh-CN" sz="2800" dirty="0">
                <a:latin typeface="Courier" charset="0"/>
                <a:ea typeface="Courier" charset="0"/>
                <a:cs typeface="Courier" charset="0"/>
              </a:rPr>
              <a:t>  </a:t>
            </a:r>
            <a:r>
              <a:rPr lang="en-US" altLang="zh-CN" sz="2800" dirty="0" err="1">
                <a:latin typeface="Courier" charset="0"/>
                <a:ea typeface="Courier" charset="0"/>
                <a:cs typeface="Courier" charset="0"/>
              </a:rPr>
              <a:t>printf</a:t>
            </a:r>
            <a:r>
              <a:rPr lang="en-US" altLang="zh-CN" sz="2800" dirty="0">
                <a:latin typeface="Courier" charset="0"/>
                <a:ea typeface="Courier" charset="0"/>
                <a:cs typeface="Courier" charset="0"/>
              </a:rPr>
              <a:t>(“Bye\n”）;</a:t>
            </a:r>
          </a:p>
          <a:p>
            <a:pPr>
              <a:lnSpc>
                <a:spcPct val="90000"/>
              </a:lnSpc>
              <a:buFont typeface="Monotype Sorts" pitchFamily="2" charset="2"/>
              <a:buNone/>
            </a:pPr>
            <a:r>
              <a:rPr lang="en-US" altLang="zh-CN" sz="2800" dirty="0">
                <a:latin typeface="Courier" charset="0"/>
                <a:ea typeface="Courier" charset="0"/>
                <a:cs typeface="Courier" charset="0"/>
              </a:rPr>
              <a:t>}</a:t>
            </a:r>
          </a:p>
        </p:txBody>
      </p:sp>
      <p:sp>
        <p:nvSpPr>
          <p:cNvPr id="5" name="TextBox 4"/>
          <p:cNvSpPr txBox="1"/>
          <p:nvPr/>
        </p:nvSpPr>
        <p:spPr>
          <a:xfrm>
            <a:off x="6892118" y="4176214"/>
            <a:ext cx="1671851"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800" dirty="0"/>
              <a:t>运行结果</a:t>
            </a:r>
          </a:p>
          <a:p>
            <a:r>
              <a:rPr lang="en-US" altLang="zh-CN" sz="2800" dirty="0"/>
              <a:t>Hello</a:t>
            </a:r>
          </a:p>
          <a:p>
            <a:r>
              <a:rPr lang="en-US" altLang="zh-CN" sz="2800" dirty="0"/>
              <a:t>Bye</a:t>
            </a:r>
          </a:p>
          <a:p>
            <a:r>
              <a:rPr lang="en-US" altLang="zh-CN" sz="2800" dirty="0"/>
              <a:t>Bye</a:t>
            </a:r>
            <a:endParaRPr lang="zh-CN" altLang="en-US" sz="2800" dirty="0"/>
          </a:p>
        </p:txBody>
      </p:sp>
      <p:sp>
        <p:nvSpPr>
          <p:cNvPr id="3" name="页脚占位符 2">
            <a:extLst>
              <a:ext uri="{FF2B5EF4-FFF2-40B4-BE49-F238E27FC236}">
                <a16:creationId xmlns:a16="http://schemas.microsoft.com/office/drawing/2014/main" id="{8106816A-2BCE-9846-AEFF-ABA8895E3C1C}"/>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21373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1548F-CF52-BF48-9821-4719A73AD2D0}"/>
              </a:ext>
            </a:extLst>
          </p:cNvPr>
          <p:cNvSpPr>
            <a:spLocks noGrp="1"/>
          </p:cNvSpPr>
          <p:nvPr>
            <p:ph type="title"/>
          </p:nvPr>
        </p:nvSpPr>
        <p:spPr/>
        <p:txBody>
          <a:bodyPr/>
          <a:lstStyle/>
          <a:p>
            <a:r>
              <a:rPr kumimoji="1" lang="en-US" altLang="zh-CN" dirty="0"/>
              <a:t>Example</a:t>
            </a:r>
            <a:endParaRPr kumimoji="1" lang="zh-CN" altLang="en-US" dirty="0"/>
          </a:p>
        </p:txBody>
      </p:sp>
      <p:sp>
        <p:nvSpPr>
          <p:cNvPr id="3" name="日期占位符 2">
            <a:extLst>
              <a:ext uri="{FF2B5EF4-FFF2-40B4-BE49-F238E27FC236}">
                <a16:creationId xmlns:a16="http://schemas.microsoft.com/office/drawing/2014/main" id="{DB762112-8FC6-5E48-BACA-260C8A281633}"/>
              </a:ext>
            </a:extLst>
          </p:cNvPr>
          <p:cNvSpPr>
            <a:spLocks noGrp="1"/>
          </p:cNvSpPr>
          <p:nvPr>
            <p:ph type="dt" sz="half" idx="10"/>
          </p:nvPr>
        </p:nvSpPr>
        <p:spPr/>
        <p:txBody>
          <a:bodyPr/>
          <a:lstStyle/>
          <a:p>
            <a:fld id="{3038196C-5DB1-8C4B-8798-C5005A66D99E}" type="datetime1">
              <a:t>2020/9/16</a:t>
            </a:fld>
            <a:endParaRPr lang="zh-CN" altLang="en-US"/>
          </a:p>
        </p:txBody>
      </p:sp>
      <p:sp>
        <p:nvSpPr>
          <p:cNvPr id="4" name="页脚占位符 3">
            <a:extLst>
              <a:ext uri="{FF2B5EF4-FFF2-40B4-BE49-F238E27FC236}">
                <a16:creationId xmlns:a16="http://schemas.microsoft.com/office/drawing/2014/main" id="{087E028B-C183-F944-8626-7E0C617AC2AC}"/>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E0697B0F-3602-2F44-B4E5-929DC9E8247F}"/>
              </a:ext>
            </a:extLst>
          </p:cNvPr>
          <p:cNvSpPr>
            <a:spLocks noGrp="1"/>
          </p:cNvSpPr>
          <p:nvPr>
            <p:ph type="sldNum" sz="quarter" idx="12"/>
          </p:nvPr>
        </p:nvSpPr>
        <p:spPr/>
        <p:txBody>
          <a:bodyPr/>
          <a:lstStyle/>
          <a:p>
            <a:fld id="{B09550E6-D85C-43A8-841D-66A200A3DB30}" type="slidenum">
              <a:rPr lang="zh-CN" altLang="en-US" smtClean="0"/>
              <a:t>63</a:t>
            </a:fld>
            <a:endParaRPr lang="zh-CN" altLang="en-US"/>
          </a:p>
        </p:txBody>
      </p:sp>
      <p:pic>
        <p:nvPicPr>
          <p:cNvPr id="6" name="图片 5">
            <a:extLst>
              <a:ext uri="{FF2B5EF4-FFF2-40B4-BE49-F238E27FC236}">
                <a16:creationId xmlns:a16="http://schemas.microsoft.com/office/drawing/2014/main" id="{339C0000-4840-3048-87F4-3CF0FD66DB8F}"/>
              </a:ext>
            </a:extLst>
          </p:cNvPr>
          <p:cNvPicPr>
            <a:picLocks noChangeAspect="1"/>
          </p:cNvPicPr>
          <p:nvPr/>
        </p:nvPicPr>
        <p:blipFill>
          <a:blip r:embed="rId2"/>
          <a:stretch>
            <a:fillRect/>
          </a:stretch>
        </p:blipFill>
        <p:spPr>
          <a:xfrm>
            <a:off x="1022350" y="1445016"/>
            <a:ext cx="7099300" cy="4368800"/>
          </a:xfrm>
          <a:prstGeom prst="rect">
            <a:avLst/>
          </a:prstGeom>
        </p:spPr>
      </p:pic>
    </p:spTree>
    <p:extLst>
      <p:ext uri="{BB962C8B-B14F-4D97-AF65-F5344CB8AC3E}">
        <p14:creationId xmlns:p14="http://schemas.microsoft.com/office/powerpoint/2010/main" val="3420207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32E9F-686D-5C4F-BE3D-2BCC512254B9}"/>
              </a:ext>
            </a:extLst>
          </p:cNvPr>
          <p:cNvSpPr>
            <a:spLocks noGrp="1"/>
          </p:cNvSpPr>
          <p:nvPr>
            <p:ph type="title"/>
          </p:nvPr>
        </p:nvSpPr>
        <p:spPr/>
        <p:txBody>
          <a:bodyPr/>
          <a:lstStyle/>
          <a:p>
            <a:r>
              <a:rPr kumimoji="1" lang="en-US" altLang="zh-CN" dirty="0"/>
              <a:t>Example</a:t>
            </a:r>
            <a:endParaRPr kumimoji="1" lang="zh-CN" altLang="en-US" dirty="0"/>
          </a:p>
        </p:txBody>
      </p:sp>
      <p:sp>
        <p:nvSpPr>
          <p:cNvPr id="3" name="日期占位符 2">
            <a:extLst>
              <a:ext uri="{FF2B5EF4-FFF2-40B4-BE49-F238E27FC236}">
                <a16:creationId xmlns:a16="http://schemas.microsoft.com/office/drawing/2014/main" id="{FC8A0F90-DA0A-9A43-BA6D-6E6BE103B0BD}"/>
              </a:ext>
            </a:extLst>
          </p:cNvPr>
          <p:cNvSpPr>
            <a:spLocks noGrp="1"/>
          </p:cNvSpPr>
          <p:nvPr>
            <p:ph type="dt" sz="half" idx="10"/>
          </p:nvPr>
        </p:nvSpPr>
        <p:spPr/>
        <p:txBody>
          <a:bodyPr/>
          <a:lstStyle/>
          <a:p>
            <a:fld id="{E6C1C497-932B-974C-AE86-6014ED449790}" type="datetime1">
              <a:t>2020/9/16</a:t>
            </a:fld>
            <a:endParaRPr lang="zh-CN" altLang="en-US"/>
          </a:p>
        </p:txBody>
      </p:sp>
      <p:sp>
        <p:nvSpPr>
          <p:cNvPr id="4" name="页脚占位符 3">
            <a:extLst>
              <a:ext uri="{FF2B5EF4-FFF2-40B4-BE49-F238E27FC236}">
                <a16:creationId xmlns:a16="http://schemas.microsoft.com/office/drawing/2014/main" id="{7DA2FA3F-C51E-704F-A249-1A3B5318BE0E}"/>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6EFBBCB4-D546-AA46-8008-D23BD7A830AB}"/>
              </a:ext>
            </a:extLst>
          </p:cNvPr>
          <p:cNvSpPr>
            <a:spLocks noGrp="1"/>
          </p:cNvSpPr>
          <p:nvPr>
            <p:ph type="sldNum" sz="quarter" idx="12"/>
          </p:nvPr>
        </p:nvSpPr>
        <p:spPr/>
        <p:txBody>
          <a:bodyPr/>
          <a:lstStyle/>
          <a:p>
            <a:fld id="{B09550E6-D85C-43A8-841D-66A200A3DB30}" type="slidenum">
              <a:rPr lang="zh-CN" altLang="en-US" smtClean="0"/>
              <a:t>64</a:t>
            </a:fld>
            <a:endParaRPr lang="zh-CN" altLang="en-US"/>
          </a:p>
        </p:txBody>
      </p:sp>
      <p:pic>
        <p:nvPicPr>
          <p:cNvPr id="7" name="图片 6">
            <a:extLst>
              <a:ext uri="{FF2B5EF4-FFF2-40B4-BE49-F238E27FC236}">
                <a16:creationId xmlns:a16="http://schemas.microsoft.com/office/drawing/2014/main" id="{EE747912-CCC4-1341-BA5E-858A1EC4B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93" y="1363971"/>
            <a:ext cx="8091814" cy="4992379"/>
          </a:xfrm>
          <a:prstGeom prst="rect">
            <a:avLst/>
          </a:prstGeom>
        </p:spPr>
      </p:pic>
    </p:spTree>
    <p:extLst>
      <p:ext uri="{BB962C8B-B14F-4D97-AF65-F5344CB8AC3E}">
        <p14:creationId xmlns:p14="http://schemas.microsoft.com/office/powerpoint/2010/main" val="315777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写时拷贝</a:t>
            </a:r>
          </a:p>
        </p:txBody>
      </p:sp>
      <p:sp>
        <p:nvSpPr>
          <p:cNvPr id="7" name="内容占位符 6"/>
          <p:cNvSpPr>
            <a:spLocks noGrp="1"/>
          </p:cNvSpPr>
          <p:nvPr>
            <p:ph idx="1"/>
          </p:nvPr>
        </p:nvSpPr>
        <p:spPr/>
        <p:txBody>
          <a:bodyPr/>
          <a:lstStyle/>
          <a:p>
            <a:r>
              <a:rPr kumimoji="1" lang="en-US" altLang="zh-CN" dirty="0"/>
              <a:t>COW</a:t>
            </a:r>
            <a:r>
              <a:rPr kumimoji="1" lang="zh-CN" altLang="en-US" dirty="0"/>
              <a:t>：</a:t>
            </a:r>
            <a:r>
              <a:rPr kumimoji="1" lang="en-US" altLang="zh-CN" dirty="0"/>
              <a:t>copy-on-write</a:t>
            </a:r>
          </a:p>
          <a:p>
            <a:r>
              <a:rPr kumimoji="1" lang="zh-CN" altLang="en-US" dirty="0"/>
              <a:t>共享：精确拷贝</a:t>
            </a:r>
            <a:endParaRPr kumimoji="1" lang="en-US" altLang="zh-CN" dirty="0"/>
          </a:p>
          <a:p>
            <a:r>
              <a:rPr kumimoji="1" lang="zh-CN" altLang="en-US" dirty="0"/>
              <a:t>修改：创建新的</a:t>
            </a:r>
            <a:r>
              <a:rPr kumimoji="1" lang="en-US" altLang="zh-CN" dirty="0"/>
              <a:t>memory map</a:t>
            </a:r>
          </a:p>
          <a:p>
            <a:pPr lvl="1"/>
            <a:r>
              <a:rPr kumimoji="1" lang="en-US" altLang="zh-CN" dirty="0"/>
              <a:t>OS</a:t>
            </a:r>
            <a:r>
              <a:rPr kumimoji="1" lang="zh-CN" altLang="en-US" dirty="0"/>
              <a:t>自动完成，用户透明</a:t>
            </a:r>
            <a:endParaRPr kumimoji="1" lang="en-US" altLang="zh-CN" dirty="0"/>
          </a:p>
          <a:p>
            <a:r>
              <a:rPr kumimoji="1" lang="zh-CN" altLang="en-US" dirty="0"/>
              <a:t>例外</a:t>
            </a:r>
            <a:endParaRPr kumimoji="1" lang="en-US" altLang="zh-CN" dirty="0"/>
          </a:p>
          <a:p>
            <a:pPr lvl="1"/>
            <a:r>
              <a:rPr kumimoji="1" lang="zh-CN" altLang="en-US" dirty="0"/>
              <a:t>文件句柄</a:t>
            </a:r>
          </a:p>
        </p:txBody>
      </p:sp>
      <p:sp>
        <p:nvSpPr>
          <p:cNvPr id="3" name="日期占位符 2"/>
          <p:cNvSpPr>
            <a:spLocks noGrp="1"/>
          </p:cNvSpPr>
          <p:nvPr>
            <p:ph type="dt" sz="half" idx="10"/>
          </p:nvPr>
        </p:nvSpPr>
        <p:spPr/>
        <p:txBody>
          <a:bodyPr/>
          <a:lstStyle/>
          <a:p>
            <a:fld id="{39014E97-A3E6-8244-B7BD-0972AF0FAD33}" type="datetime1">
              <a:t>2020/9/16</a:t>
            </a:fld>
            <a:endParaRPr lang="zh-CN" altLang="en-US"/>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65</a:t>
            </a:fld>
            <a:endParaRPr lang="zh-CN" altLang="en-US"/>
          </a:p>
        </p:txBody>
      </p:sp>
      <p:sp>
        <p:nvSpPr>
          <p:cNvPr id="2" name="页脚占位符 1">
            <a:extLst>
              <a:ext uri="{FF2B5EF4-FFF2-40B4-BE49-F238E27FC236}">
                <a16:creationId xmlns:a16="http://schemas.microsoft.com/office/drawing/2014/main" id="{C1D1D203-9432-854E-A839-9B9C8483787E}"/>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62175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ext Box 2"/>
          <p:cNvSpPr txBox="1">
            <a:spLocks noChangeArrowheads="1"/>
          </p:cNvSpPr>
          <p:nvPr/>
        </p:nvSpPr>
        <p:spPr bwMode="auto">
          <a:xfrm>
            <a:off x="1066800" y="2286000"/>
            <a:ext cx="58674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endParaRPr lang="zh-CN" altLang="en-US">
              <a:ea typeface="宋体" charset="-122"/>
            </a:endParaRPr>
          </a:p>
        </p:txBody>
      </p:sp>
      <p:sp>
        <p:nvSpPr>
          <p:cNvPr id="343043" name="Rectangle 3"/>
          <p:cNvSpPr>
            <a:spLocks noChangeArrowheads="1"/>
          </p:cNvSpPr>
          <p:nvPr/>
        </p:nvSpPr>
        <p:spPr bwMode="auto">
          <a:xfrm>
            <a:off x="204720" y="1319598"/>
            <a:ext cx="4343400" cy="3715505"/>
          </a:xfrm>
          <a:prstGeom prst="rect">
            <a:avLst/>
          </a:prstGeom>
          <a:solidFill>
            <a:schemeClr val="accent2">
              <a:lumMod val="20000"/>
              <a:lumOff val="80000"/>
            </a:schemeClr>
          </a:solidFill>
          <a:ln>
            <a:solidFill>
              <a:srgbClr val="C0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#include&lt;</a:t>
            </a:r>
            <a:r>
              <a:rPr lang="en-US" altLang="zh-CN" sz="2200" dirty="0" err="1">
                <a:latin typeface="Consolas" pitchFamily="49" charset="0"/>
                <a:ea typeface="宋体" charset="-122"/>
                <a:cs typeface="Consolas" pitchFamily="49" charset="0"/>
              </a:rPr>
              <a:t>stdio.h</a:t>
            </a:r>
            <a:r>
              <a:rPr lang="en-US" altLang="zh-CN" sz="2200" dirty="0">
                <a:latin typeface="Consolas" pitchFamily="49" charset="0"/>
                <a:ea typeface="宋体" charset="-122"/>
                <a:cs typeface="Consolas" pitchFamily="49" charset="0"/>
              </a:rPr>
              <a:t>&gt;</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#include&lt;sys/</a:t>
            </a:r>
            <a:r>
              <a:rPr lang="en-US" altLang="zh-CN" sz="2200" dirty="0" err="1">
                <a:latin typeface="Consolas" pitchFamily="49" charset="0"/>
                <a:ea typeface="宋体" charset="-122"/>
                <a:cs typeface="Consolas" pitchFamily="49" charset="0"/>
              </a:rPr>
              <a:t>types.h</a:t>
            </a:r>
            <a:r>
              <a:rPr lang="en-US" altLang="zh-CN" sz="2200" dirty="0">
                <a:latin typeface="Consolas" pitchFamily="49" charset="0"/>
                <a:ea typeface="宋体" charset="-122"/>
                <a:cs typeface="Consolas" pitchFamily="49" charset="0"/>
              </a:rPr>
              <a:t>&gt;</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#include&lt;</a:t>
            </a:r>
            <a:r>
              <a:rPr lang="en-US" altLang="zh-CN" sz="2200" dirty="0" err="1">
                <a:latin typeface="Consolas" pitchFamily="49" charset="0"/>
                <a:ea typeface="宋体" charset="-122"/>
                <a:cs typeface="Consolas" pitchFamily="49" charset="0"/>
              </a:rPr>
              <a:t>unistd.h</a:t>
            </a:r>
            <a:r>
              <a:rPr lang="en-US" altLang="zh-CN" sz="2200" dirty="0">
                <a:latin typeface="Consolas" pitchFamily="49" charset="0"/>
                <a:ea typeface="宋体" charset="-122"/>
                <a:cs typeface="Consolas" pitchFamily="49" charset="0"/>
              </a:rPr>
              <a:t>&gt;</a:t>
            </a:r>
          </a:p>
          <a:p>
            <a:pPr algn="l">
              <a:lnSpc>
                <a:spcPct val="90000"/>
              </a:lnSpc>
              <a:spcBef>
                <a:spcPct val="50000"/>
              </a:spcBef>
              <a:buClr>
                <a:schemeClr val="tx2"/>
              </a:buClr>
              <a:buSzPct val="75000"/>
              <a:buFont typeface="Monotype Sorts" pitchFamily="2" charset="2"/>
              <a:buNone/>
            </a:pPr>
            <a:r>
              <a:rPr lang="en-US" altLang="zh-CN" sz="2200" b="1" dirty="0" err="1">
                <a:solidFill>
                  <a:schemeClr val="accent2"/>
                </a:solidFill>
                <a:latin typeface="Consolas" pitchFamily="49" charset="0"/>
                <a:ea typeface="宋体" charset="-122"/>
                <a:cs typeface="Consolas" pitchFamily="49" charset="0"/>
              </a:rPr>
              <a:t>int</a:t>
            </a:r>
            <a:r>
              <a:rPr lang="en-US" altLang="zh-CN" sz="2200" b="1" dirty="0">
                <a:solidFill>
                  <a:schemeClr val="accent2"/>
                </a:solidFill>
                <a:latin typeface="Consolas" pitchFamily="49" charset="0"/>
                <a:ea typeface="宋体" charset="-122"/>
                <a:cs typeface="Consolas" pitchFamily="49" charset="0"/>
              </a:rPr>
              <a:t> global = 4;</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void main(void) {</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  </a:t>
            </a:r>
            <a:r>
              <a:rPr lang="en-US" altLang="zh-CN" sz="2200" dirty="0" err="1">
                <a:latin typeface="Consolas" pitchFamily="49" charset="0"/>
                <a:ea typeface="宋体" charset="-122"/>
                <a:cs typeface="Consolas" pitchFamily="49" charset="0"/>
              </a:rPr>
              <a:t>int</a:t>
            </a:r>
            <a:r>
              <a:rPr lang="en-US" altLang="zh-CN" sz="2200" dirty="0">
                <a:latin typeface="Consolas" pitchFamily="49" charset="0"/>
                <a:ea typeface="宋体" charset="-122"/>
                <a:cs typeface="Consolas" pitchFamily="49" charset="0"/>
              </a:rPr>
              <a:t> </a:t>
            </a:r>
            <a:r>
              <a:rPr lang="en-US" altLang="zh-CN" sz="2200" dirty="0" err="1">
                <a:latin typeface="Consolas" pitchFamily="49" charset="0"/>
                <a:ea typeface="宋体" charset="-122"/>
                <a:cs typeface="Consolas" pitchFamily="49" charset="0"/>
              </a:rPr>
              <a:t>pid</a:t>
            </a:r>
            <a:r>
              <a:rPr lang="en-US" altLang="zh-CN" sz="2200" dirty="0">
                <a:latin typeface="Consolas" pitchFamily="49" charset="0"/>
                <a:ea typeface="宋体" charset="-122"/>
                <a:cs typeface="Consolas" pitchFamily="49" charset="0"/>
              </a:rPr>
              <a:t>; </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  </a:t>
            </a:r>
            <a:r>
              <a:rPr lang="en-US" altLang="zh-CN" sz="2200" b="1" dirty="0" err="1">
                <a:solidFill>
                  <a:schemeClr val="accent2"/>
                </a:solidFill>
                <a:latin typeface="Consolas" pitchFamily="49" charset="0"/>
                <a:ea typeface="宋体" charset="-122"/>
                <a:cs typeface="Consolas" pitchFamily="49" charset="0"/>
              </a:rPr>
              <a:t>int</a:t>
            </a:r>
            <a:r>
              <a:rPr lang="en-US" altLang="zh-CN" sz="2200" b="1" dirty="0">
                <a:solidFill>
                  <a:schemeClr val="accent2"/>
                </a:solidFill>
                <a:latin typeface="Consolas" pitchFamily="49" charset="0"/>
                <a:ea typeface="宋体" charset="-122"/>
                <a:cs typeface="Consolas" pitchFamily="49" charset="0"/>
              </a:rPr>
              <a:t> local = 5;</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  </a:t>
            </a:r>
            <a:r>
              <a:rPr lang="en-US" altLang="zh-CN" sz="2200" dirty="0" err="1">
                <a:latin typeface="Consolas" pitchFamily="49" charset="0"/>
                <a:ea typeface="宋体" charset="-122"/>
                <a:cs typeface="Consolas" pitchFamily="49" charset="0"/>
              </a:rPr>
              <a:t>printf</a:t>
            </a:r>
            <a:r>
              <a:rPr lang="en-US" altLang="zh-CN" sz="2200" dirty="0">
                <a:latin typeface="Consolas" pitchFamily="49" charset="0"/>
                <a:ea typeface="宋体" charset="-122"/>
                <a:cs typeface="Consolas" pitchFamily="49" charset="0"/>
              </a:rPr>
              <a:t>(“before fork\n”);</a:t>
            </a:r>
          </a:p>
        </p:txBody>
      </p:sp>
      <p:sp>
        <p:nvSpPr>
          <p:cNvPr id="3" name="标题 2"/>
          <p:cNvSpPr>
            <a:spLocks noGrp="1"/>
          </p:cNvSpPr>
          <p:nvPr>
            <p:ph type="title"/>
          </p:nvPr>
        </p:nvSpPr>
        <p:spPr/>
        <p:txBody>
          <a:bodyPr/>
          <a:lstStyle/>
          <a:p>
            <a:r>
              <a:rPr lang="en-US" altLang="zh-CN" dirty="0"/>
              <a:t>fork()</a:t>
            </a:r>
            <a:r>
              <a:rPr lang="zh-CN" altLang="en-US" dirty="0"/>
              <a:t>调用例子（</a:t>
            </a:r>
            <a:r>
              <a:rPr lang="en-US" altLang="zh-CN" dirty="0"/>
              <a:t>2</a:t>
            </a:r>
            <a:r>
              <a:rPr lang="zh-CN" altLang="en-US" dirty="0"/>
              <a:t>）</a:t>
            </a:r>
          </a:p>
        </p:txBody>
      </p:sp>
      <p:sp>
        <p:nvSpPr>
          <p:cNvPr id="6" name="日期占位符 5"/>
          <p:cNvSpPr>
            <a:spLocks noGrp="1"/>
          </p:cNvSpPr>
          <p:nvPr>
            <p:ph type="dt" sz="half" idx="10"/>
          </p:nvPr>
        </p:nvSpPr>
        <p:spPr/>
        <p:txBody>
          <a:bodyPr/>
          <a:lstStyle/>
          <a:p>
            <a:fld id="{46EE6685-8CAA-F642-A586-BA7F3BB1068F}" type="datetime1">
              <a:t>2020/9/16</a:t>
            </a:fld>
            <a:endParaRPr lang="zh-CN" altLang="en-US"/>
          </a:p>
        </p:txBody>
      </p:sp>
      <p:sp>
        <p:nvSpPr>
          <p:cNvPr id="9" name="幻灯片编号占位符 8"/>
          <p:cNvSpPr>
            <a:spLocks noGrp="1"/>
          </p:cNvSpPr>
          <p:nvPr>
            <p:ph type="sldNum" sz="quarter" idx="12"/>
          </p:nvPr>
        </p:nvSpPr>
        <p:spPr/>
        <p:txBody>
          <a:bodyPr/>
          <a:lstStyle/>
          <a:p>
            <a:fld id="{B09550E6-D85C-43A8-841D-66A200A3DB30}" type="slidenum">
              <a:rPr lang="zh-CN" altLang="en-US" smtClean="0"/>
              <a:t>66</a:t>
            </a:fld>
            <a:endParaRPr lang="zh-CN" altLang="en-US"/>
          </a:p>
        </p:txBody>
      </p:sp>
      <p:sp>
        <p:nvSpPr>
          <p:cNvPr id="2" name="矩形 1"/>
          <p:cNvSpPr/>
          <p:nvPr/>
        </p:nvSpPr>
        <p:spPr>
          <a:xfrm>
            <a:off x="5011236" y="1313021"/>
            <a:ext cx="3880284" cy="4678204"/>
          </a:xfrm>
          <a:prstGeom prst="rect">
            <a:avLst/>
          </a:prstGeom>
          <a:solidFill>
            <a:schemeClr val="accent2">
              <a:lumMod val="20000"/>
              <a:lumOff val="80000"/>
            </a:schemeClr>
          </a:solidFill>
          <a:ln>
            <a:solidFill>
              <a:srgbClr val="C00000"/>
            </a:solidFill>
          </a:ln>
        </p:spPr>
        <p:txBody>
          <a:bodyPr wrap="square">
            <a:spAutoFit/>
          </a:bodyPr>
          <a:lstStyle/>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if ((</a:t>
            </a:r>
            <a:r>
              <a:rPr lang="en-US" altLang="zh-CN" sz="2000" b="1" dirty="0" err="1">
                <a:latin typeface="Consolas" pitchFamily="49" charset="0"/>
                <a:ea typeface="宋体" charset="-122"/>
                <a:cs typeface="Consolas" pitchFamily="49" charset="0"/>
              </a:rPr>
              <a:t>pid</a:t>
            </a:r>
            <a:r>
              <a:rPr lang="en-US" altLang="zh-CN" sz="2000" b="1" dirty="0">
                <a:latin typeface="Consolas" pitchFamily="49" charset="0"/>
                <a:ea typeface="宋体" charset="-122"/>
                <a:cs typeface="Consolas" pitchFamily="49" charset="0"/>
              </a:rPr>
              <a:t> = fork()</a:t>
            </a:r>
            <a:r>
              <a:rPr lang="en-US" altLang="zh-CN" sz="2000" dirty="0">
                <a:latin typeface="Consolas" pitchFamily="49" charset="0"/>
                <a:ea typeface="宋体" charset="-122"/>
                <a:cs typeface="Consolas" pitchFamily="49" charset="0"/>
              </a:rPr>
              <a:t>) &lt; 0) {</a:t>
            </a:r>
          </a:p>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(“fork error\n”);</a:t>
            </a:r>
          </a:p>
          <a:p>
            <a:pPr>
              <a:lnSpc>
                <a:spcPct val="90000"/>
              </a:lnSpc>
              <a:spcBef>
                <a:spcPct val="50000"/>
              </a:spcBef>
              <a:buClr>
                <a:schemeClr val="tx2"/>
              </a:buClr>
              <a:buSzPct val="75000"/>
            </a:pP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exit(0);</a:t>
            </a:r>
          </a:p>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 else if (</a:t>
            </a:r>
            <a:r>
              <a:rPr lang="en-US" altLang="zh-CN" sz="2000" dirty="0" err="1">
                <a:latin typeface="Consolas" pitchFamily="49" charset="0"/>
                <a:ea typeface="宋体" charset="-122"/>
                <a:cs typeface="Consolas" pitchFamily="49" charset="0"/>
              </a:rPr>
              <a:t>pid</a:t>
            </a:r>
            <a:r>
              <a:rPr lang="en-US" altLang="zh-CN" sz="2000" dirty="0">
                <a:latin typeface="Consolas" pitchFamily="49" charset="0"/>
                <a:ea typeface="宋体" charset="-122"/>
                <a:cs typeface="Consolas" pitchFamily="49" charset="0"/>
              </a:rPr>
              <a:t> == 0) {</a:t>
            </a:r>
          </a:p>
          <a:p>
            <a:pPr>
              <a:lnSpc>
                <a:spcPct val="90000"/>
              </a:lnSpc>
              <a:spcBef>
                <a:spcPct val="50000"/>
              </a:spcBef>
              <a:buClr>
                <a:schemeClr val="tx2"/>
              </a:buClr>
              <a:buSzPct val="75000"/>
            </a:pPr>
            <a:r>
              <a:rPr lang="en-US" altLang="zh-CN" sz="2000" b="1" dirty="0">
                <a:solidFill>
                  <a:schemeClr val="accent2"/>
                </a:solidFill>
                <a:latin typeface="Consolas" pitchFamily="49" charset="0"/>
                <a:ea typeface="宋体" charset="-122"/>
                <a:cs typeface="Consolas" pitchFamily="49" charset="0"/>
              </a:rPr>
              <a:t>  global++;</a:t>
            </a:r>
          </a:p>
          <a:p>
            <a:pPr>
              <a:lnSpc>
                <a:spcPct val="90000"/>
              </a:lnSpc>
              <a:spcBef>
                <a:spcPct val="50000"/>
              </a:spcBef>
              <a:buClr>
                <a:schemeClr val="tx2"/>
              </a:buClr>
              <a:buSzPct val="75000"/>
            </a:pPr>
            <a:r>
              <a:rPr lang="en-US" altLang="zh-CN" sz="2000" b="1" dirty="0">
                <a:solidFill>
                  <a:schemeClr val="accent2"/>
                </a:solidFill>
                <a:latin typeface="Consolas" pitchFamily="49" charset="0"/>
                <a:ea typeface="宋体" charset="-122"/>
                <a:cs typeface="Consolas" pitchFamily="49" charset="0"/>
              </a:rPr>
              <a:t>  local--;</a:t>
            </a:r>
          </a:p>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a:t>
            </a:r>
            <a:endParaRPr lang="en-US" altLang="zh-CN" sz="2000" dirty="0">
              <a:solidFill>
                <a:schemeClr val="tx2"/>
              </a:solidFill>
              <a:latin typeface="Consolas" pitchFamily="49" charset="0"/>
              <a:ea typeface="宋体" charset="-122"/>
              <a:cs typeface="Consolas" pitchFamily="49" charset="0"/>
            </a:endParaRPr>
          </a:p>
          <a:p>
            <a:pPr>
              <a:lnSpc>
                <a:spcPct val="90000"/>
              </a:lnSpc>
              <a:spcBef>
                <a:spcPct val="50000"/>
              </a:spcBef>
              <a:buClr>
                <a:schemeClr val="tx2"/>
              </a:buClr>
              <a:buSzPct val="75000"/>
            </a:pPr>
            <a:r>
              <a:rPr lang="en-US" altLang="zh-CN" sz="2000" i="1" dirty="0" err="1">
                <a:solidFill>
                  <a:schemeClr val="accent1"/>
                </a:solidFill>
                <a:latin typeface="Consolas" pitchFamily="49" charset="0"/>
                <a:ea typeface="宋体" charset="-122"/>
                <a:cs typeface="Consolas" pitchFamily="49" charset="0"/>
              </a:rPr>
              <a:t>printf</a:t>
            </a:r>
            <a:r>
              <a:rPr lang="en-US" altLang="zh-CN" sz="2000" i="1" dirty="0">
                <a:solidFill>
                  <a:schemeClr val="accent1"/>
                </a:solidFill>
                <a:latin typeface="Consolas" pitchFamily="49" charset="0"/>
                <a:ea typeface="宋体" charset="-122"/>
                <a:cs typeface="Consolas" pitchFamily="49" charset="0"/>
              </a:rPr>
              <a:t>(“global=%d,</a:t>
            </a:r>
          </a:p>
          <a:p>
            <a:pPr>
              <a:lnSpc>
                <a:spcPct val="90000"/>
              </a:lnSpc>
              <a:spcBef>
                <a:spcPct val="50000"/>
              </a:spcBef>
              <a:buClr>
                <a:schemeClr val="tx2"/>
              </a:buClr>
              <a:buSzPct val="75000"/>
            </a:pPr>
            <a:r>
              <a:rPr lang="zh-CN" altLang="en-US" sz="2000" i="1" dirty="0">
                <a:solidFill>
                  <a:schemeClr val="accent1"/>
                </a:solidFill>
                <a:latin typeface="Consolas" pitchFamily="49" charset="0"/>
                <a:ea typeface="宋体" charset="-122"/>
                <a:cs typeface="Consolas" pitchFamily="49" charset="0"/>
              </a:rPr>
              <a:t>        </a:t>
            </a:r>
            <a:r>
              <a:rPr lang="en-US" altLang="zh-CN" sz="2000" i="1" dirty="0">
                <a:solidFill>
                  <a:schemeClr val="accent1"/>
                </a:solidFill>
                <a:latin typeface="Consolas" pitchFamily="49" charset="0"/>
                <a:ea typeface="宋体" charset="-122"/>
                <a:cs typeface="Consolas" pitchFamily="49" charset="0"/>
              </a:rPr>
              <a:t>local=%d\n”,</a:t>
            </a:r>
          </a:p>
          <a:p>
            <a:pPr>
              <a:lnSpc>
                <a:spcPct val="90000"/>
              </a:lnSpc>
              <a:spcBef>
                <a:spcPct val="50000"/>
              </a:spcBef>
              <a:buClr>
                <a:schemeClr val="tx2"/>
              </a:buClr>
              <a:buSzPct val="75000"/>
            </a:pPr>
            <a:r>
              <a:rPr lang="zh-CN" altLang="en-US" sz="2000" i="1" dirty="0">
                <a:solidFill>
                  <a:schemeClr val="accent1"/>
                </a:solidFill>
                <a:latin typeface="Consolas" pitchFamily="49" charset="0"/>
                <a:ea typeface="宋体" charset="-122"/>
                <a:cs typeface="Consolas" pitchFamily="49" charset="0"/>
              </a:rPr>
              <a:t>        </a:t>
            </a:r>
            <a:r>
              <a:rPr lang="en-US" altLang="zh-CN" sz="2000" i="1" dirty="0">
                <a:solidFill>
                  <a:schemeClr val="accent1"/>
                </a:solidFill>
                <a:latin typeface="Consolas" pitchFamily="49" charset="0"/>
                <a:ea typeface="宋体" charset="-122"/>
                <a:cs typeface="Consolas" pitchFamily="49" charset="0"/>
              </a:rPr>
              <a:t>global, local);</a:t>
            </a:r>
          </a:p>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a:t>
            </a:r>
          </a:p>
        </p:txBody>
      </p:sp>
      <p:sp>
        <p:nvSpPr>
          <p:cNvPr id="7" name="TextBox 1"/>
          <p:cNvSpPr txBox="1"/>
          <p:nvPr/>
        </p:nvSpPr>
        <p:spPr>
          <a:xfrm>
            <a:off x="5278" y="5313844"/>
            <a:ext cx="4812205" cy="954107"/>
          </a:xfrm>
          <a:prstGeom prst="rect">
            <a:avLst/>
          </a:prstGeom>
          <a:noFill/>
        </p:spPr>
        <p:txBody>
          <a:bodyPr wrap="square" rtlCol="0">
            <a:spAutoFit/>
          </a:bodyPr>
          <a:lstStyle/>
          <a:p>
            <a:r>
              <a:rPr lang="zh-CN" altLang="en-US" sz="2800" b="1" dirty="0">
                <a:solidFill>
                  <a:srgbClr val="7030A0"/>
                </a:solidFill>
              </a:rPr>
              <a:t>父进程：</a:t>
            </a:r>
            <a:r>
              <a:rPr lang="en-US" altLang="zh-CN" sz="2800" b="1" dirty="0">
                <a:solidFill>
                  <a:srgbClr val="7030A0"/>
                </a:solidFill>
                <a:latin typeface="Consolas"/>
                <a:cs typeface="Consolas"/>
              </a:rPr>
              <a:t>global=?</a:t>
            </a:r>
            <a:r>
              <a:rPr lang="zh-CN" altLang="en-US" sz="2800" b="1" dirty="0">
                <a:solidFill>
                  <a:srgbClr val="7030A0"/>
                </a:solidFill>
                <a:latin typeface="Consolas"/>
                <a:cs typeface="Consolas"/>
              </a:rPr>
              <a:t>，</a:t>
            </a:r>
            <a:r>
              <a:rPr lang="en-US" altLang="zh-CN" sz="2800" b="1" dirty="0">
                <a:solidFill>
                  <a:srgbClr val="7030A0"/>
                </a:solidFill>
                <a:latin typeface="Consolas"/>
                <a:cs typeface="Consolas"/>
              </a:rPr>
              <a:t>local=?</a:t>
            </a:r>
          </a:p>
          <a:p>
            <a:r>
              <a:rPr lang="zh-CN" altLang="en-US" sz="2800" b="1" dirty="0">
                <a:solidFill>
                  <a:srgbClr val="7030A0"/>
                </a:solidFill>
              </a:rPr>
              <a:t>子进程：</a:t>
            </a:r>
            <a:r>
              <a:rPr lang="en-US" altLang="zh-CN" sz="2800" b="1" dirty="0">
                <a:solidFill>
                  <a:srgbClr val="7030A0"/>
                </a:solidFill>
                <a:latin typeface="Consolas"/>
                <a:cs typeface="Consolas"/>
              </a:rPr>
              <a:t>global=?</a:t>
            </a:r>
            <a:r>
              <a:rPr lang="zh-CN" altLang="en-US" sz="2800" b="1" dirty="0">
                <a:solidFill>
                  <a:srgbClr val="7030A0"/>
                </a:solidFill>
                <a:latin typeface="Consolas"/>
                <a:cs typeface="Consolas"/>
              </a:rPr>
              <a:t>，</a:t>
            </a:r>
            <a:r>
              <a:rPr lang="en-US" altLang="zh-CN" sz="2800" b="1" dirty="0">
                <a:solidFill>
                  <a:srgbClr val="7030A0"/>
                </a:solidFill>
                <a:latin typeface="Consolas"/>
                <a:cs typeface="Consolas"/>
              </a:rPr>
              <a:t>local=?</a:t>
            </a:r>
            <a:endParaRPr lang="zh-CN" altLang="en-US" sz="2800" b="1" dirty="0">
              <a:solidFill>
                <a:srgbClr val="7030A0"/>
              </a:solidFill>
              <a:latin typeface="Consolas"/>
              <a:cs typeface="Consolas"/>
            </a:endParaRPr>
          </a:p>
        </p:txBody>
      </p:sp>
      <p:sp>
        <p:nvSpPr>
          <p:cNvPr id="11" name="TextBox 1"/>
          <p:cNvSpPr txBox="1"/>
          <p:nvPr/>
        </p:nvSpPr>
        <p:spPr>
          <a:xfrm>
            <a:off x="5278" y="5266577"/>
            <a:ext cx="5000518" cy="523220"/>
          </a:xfrm>
          <a:prstGeom prst="rect">
            <a:avLst/>
          </a:prstGeom>
          <a:solidFill>
            <a:schemeClr val="bg1"/>
          </a:solidFill>
        </p:spPr>
        <p:txBody>
          <a:bodyPr wrap="square" rtlCol="0">
            <a:spAutoFit/>
          </a:bodyPr>
          <a:lstStyle/>
          <a:p>
            <a:r>
              <a:rPr lang="zh-CN" altLang="en-US" sz="2800" b="1" dirty="0">
                <a:solidFill>
                  <a:srgbClr val="7030A0"/>
                </a:solidFill>
              </a:rPr>
              <a:t>父进程：</a:t>
            </a:r>
            <a:r>
              <a:rPr lang="en-US" altLang="zh-CN" sz="2800" b="1" dirty="0">
                <a:solidFill>
                  <a:srgbClr val="7030A0"/>
                </a:solidFill>
                <a:latin typeface="Consolas"/>
                <a:cs typeface="Consolas"/>
              </a:rPr>
              <a:t>global=</a:t>
            </a:r>
            <a:r>
              <a:rPr lang="en-US" altLang="zh-CN" sz="2800" b="1" dirty="0">
                <a:solidFill>
                  <a:srgbClr val="C00000"/>
                </a:solidFill>
                <a:latin typeface="Consolas"/>
                <a:cs typeface="Consolas"/>
              </a:rPr>
              <a:t>4</a:t>
            </a:r>
            <a:r>
              <a:rPr lang="zh-CN" altLang="en-US" sz="2800" b="1" dirty="0">
                <a:solidFill>
                  <a:srgbClr val="7030A0"/>
                </a:solidFill>
                <a:latin typeface="Consolas"/>
                <a:cs typeface="Consolas"/>
              </a:rPr>
              <a:t>，</a:t>
            </a:r>
            <a:r>
              <a:rPr lang="en-US" altLang="zh-CN" sz="2800" b="1" dirty="0">
                <a:solidFill>
                  <a:srgbClr val="7030A0"/>
                </a:solidFill>
                <a:latin typeface="Consolas"/>
                <a:cs typeface="Consolas"/>
              </a:rPr>
              <a:t>local=</a:t>
            </a:r>
            <a:r>
              <a:rPr lang="en-US" altLang="zh-CN" sz="2800" b="1" dirty="0">
                <a:solidFill>
                  <a:srgbClr val="C00000"/>
                </a:solidFill>
                <a:latin typeface="Consolas"/>
                <a:cs typeface="Consolas"/>
              </a:rPr>
              <a:t>5</a:t>
            </a:r>
            <a:endParaRPr lang="zh-CN" altLang="en-US" sz="2800" b="1" dirty="0">
              <a:solidFill>
                <a:srgbClr val="C00000"/>
              </a:solidFill>
              <a:latin typeface="Consolas"/>
              <a:cs typeface="Consolas"/>
            </a:endParaRPr>
          </a:p>
        </p:txBody>
      </p:sp>
      <p:sp>
        <p:nvSpPr>
          <p:cNvPr id="12" name="TextBox 1"/>
          <p:cNvSpPr txBox="1"/>
          <p:nvPr/>
        </p:nvSpPr>
        <p:spPr>
          <a:xfrm>
            <a:off x="8898" y="5740469"/>
            <a:ext cx="5000518" cy="523220"/>
          </a:xfrm>
          <a:prstGeom prst="rect">
            <a:avLst/>
          </a:prstGeom>
          <a:solidFill>
            <a:schemeClr val="bg1"/>
          </a:solidFill>
        </p:spPr>
        <p:txBody>
          <a:bodyPr wrap="square" rtlCol="0">
            <a:spAutoFit/>
          </a:bodyPr>
          <a:lstStyle/>
          <a:p>
            <a:r>
              <a:rPr lang="zh-CN" altLang="en-US" sz="2800" b="1" dirty="0">
                <a:solidFill>
                  <a:srgbClr val="7030A0"/>
                </a:solidFill>
              </a:rPr>
              <a:t>子进程：</a:t>
            </a:r>
            <a:r>
              <a:rPr lang="en-US" altLang="zh-CN" sz="2800" b="1" dirty="0">
                <a:solidFill>
                  <a:srgbClr val="7030A0"/>
                </a:solidFill>
                <a:latin typeface="Consolas"/>
                <a:cs typeface="Consolas"/>
              </a:rPr>
              <a:t>global=</a:t>
            </a:r>
            <a:r>
              <a:rPr lang="en-US" altLang="zh-CN" sz="2800" b="1" dirty="0">
                <a:solidFill>
                  <a:srgbClr val="C00000"/>
                </a:solidFill>
                <a:latin typeface="Consolas"/>
                <a:cs typeface="Consolas"/>
              </a:rPr>
              <a:t>5</a:t>
            </a:r>
            <a:r>
              <a:rPr lang="zh-CN" altLang="en-US" sz="2800" b="1" dirty="0">
                <a:solidFill>
                  <a:srgbClr val="7030A0"/>
                </a:solidFill>
                <a:latin typeface="Consolas"/>
                <a:cs typeface="Consolas"/>
              </a:rPr>
              <a:t>，</a:t>
            </a:r>
            <a:r>
              <a:rPr lang="en-US" altLang="zh-CN" sz="2800" b="1" dirty="0">
                <a:solidFill>
                  <a:srgbClr val="7030A0"/>
                </a:solidFill>
                <a:latin typeface="Consolas"/>
                <a:cs typeface="Consolas"/>
              </a:rPr>
              <a:t>local=</a:t>
            </a:r>
            <a:r>
              <a:rPr lang="en-US" altLang="zh-CN" sz="2800" b="1" dirty="0">
                <a:solidFill>
                  <a:srgbClr val="C00000"/>
                </a:solidFill>
                <a:latin typeface="Consolas"/>
                <a:cs typeface="Consolas"/>
              </a:rPr>
              <a:t>4</a:t>
            </a:r>
            <a:endParaRPr lang="zh-CN" altLang="en-US" sz="2800" b="1" dirty="0">
              <a:solidFill>
                <a:srgbClr val="C00000"/>
              </a:solidFill>
              <a:latin typeface="Consolas"/>
              <a:cs typeface="Consolas"/>
            </a:endParaRPr>
          </a:p>
        </p:txBody>
      </p:sp>
      <p:sp>
        <p:nvSpPr>
          <p:cNvPr id="4" name="页脚占位符 3">
            <a:extLst>
              <a:ext uri="{FF2B5EF4-FFF2-40B4-BE49-F238E27FC236}">
                <a16:creationId xmlns:a16="http://schemas.microsoft.com/office/drawing/2014/main" id="{B90CDE99-8B7E-814A-A733-A48BBAEE1C75}"/>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98447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子进程只能这么用么？</a:t>
            </a:r>
          </a:p>
        </p:txBody>
      </p:sp>
      <p:sp>
        <p:nvSpPr>
          <p:cNvPr id="6" name="文本占位符 5"/>
          <p:cNvSpPr>
            <a:spLocks noGrp="1"/>
          </p:cNvSpPr>
          <p:nvPr>
            <p:ph type="body" idx="1"/>
          </p:nvPr>
        </p:nvSpPr>
        <p:spPr/>
        <p:txBody>
          <a:bodyPr/>
          <a:lstStyle/>
          <a:p>
            <a:r>
              <a:rPr lang="en-US" altLang="zh-CN" dirty="0"/>
              <a:t>Question</a:t>
            </a:r>
            <a:endParaRPr lang="zh-CN" altLang="en-US" dirty="0"/>
          </a:p>
        </p:txBody>
      </p:sp>
      <p:sp>
        <p:nvSpPr>
          <p:cNvPr id="2" name="日期占位符 1"/>
          <p:cNvSpPr>
            <a:spLocks noGrp="1"/>
          </p:cNvSpPr>
          <p:nvPr>
            <p:ph type="dt" sz="half" idx="10"/>
          </p:nvPr>
        </p:nvSpPr>
        <p:spPr/>
        <p:txBody>
          <a:bodyPr/>
          <a:lstStyle/>
          <a:p>
            <a:fld id="{2AAA53E7-64E7-F147-96B3-C1CB64927BCF}"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67</a:t>
            </a:fld>
            <a:endParaRPr lang="zh-CN" altLang="en-US"/>
          </a:p>
        </p:txBody>
      </p:sp>
    </p:spTree>
    <p:extLst>
      <p:ext uri="{BB962C8B-B14F-4D97-AF65-F5344CB8AC3E}">
        <p14:creationId xmlns:p14="http://schemas.microsoft.com/office/powerpoint/2010/main" val="3751913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1778" name="Rectangle 1026"/>
          <p:cNvSpPr>
            <a:spLocks noGrp="1" noChangeArrowheads="1"/>
          </p:cNvSpPr>
          <p:nvPr>
            <p:ph type="title"/>
          </p:nvPr>
        </p:nvSpPr>
        <p:spPr/>
        <p:txBody>
          <a:bodyPr/>
          <a:lstStyle/>
          <a:p>
            <a:r>
              <a:rPr lang="en-US" altLang="zh-CN"/>
              <a:t>exec()—</a:t>
            </a:r>
            <a:r>
              <a:rPr lang="zh-CN" altLang="en-US"/>
              <a:t>执行一个文件的调用</a:t>
            </a:r>
          </a:p>
        </p:txBody>
      </p:sp>
      <p:sp>
        <p:nvSpPr>
          <p:cNvPr id="331779" name="Rectangle 1027"/>
          <p:cNvSpPr>
            <a:spLocks noGrp="1" noChangeArrowheads="1"/>
          </p:cNvSpPr>
          <p:nvPr>
            <p:ph type="body" idx="1"/>
          </p:nvPr>
        </p:nvSpPr>
        <p:spPr/>
        <p:txBody>
          <a:bodyPr>
            <a:normAutofit/>
          </a:bodyPr>
          <a:lstStyle/>
          <a:p>
            <a:r>
              <a:rPr lang="zh-CN" altLang="en-US" dirty="0"/>
              <a:t>子进程如何执行一个新的程序？</a:t>
            </a:r>
          </a:p>
          <a:p>
            <a:pPr lvl="1"/>
            <a:r>
              <a:rPr lang="zh-CN" altLang="en-US" dirty="0"/>
              <a:t>通过</a:t>
            </a:r>
            <a:r>
              <a:rPr lang="en-US" altLang="zh-CN" dirty="0"/>
              <a:t>exec() </a:t>
            </a:r>
            <a:r>
              <a:rPr lang="zh-CN" altLang="en-US" dirty="0"/>
              <a:t>调用族，加载新的程序文件</a:t>
            </a:r>
          </a:p>
          <a:p>
            <a:r>
              <a:rPr lang="zh-CN" altLang="en-US" dirty="0">
                <a:solidFill>
                  <a:schemeClr val="accent2"/>
                </a:solidFill>
              </a:rPr>
              <a:t>子进程可以拥有自己的可执行代码，即用一个新进程覆盖调用进程。</a:t>
            </a:r>
          </a:p>
          <a:p>
            <a:r>
              <a:rPr lang="zh-CN" altLang="en-US" dirty="0"/>
              <a:t>参数包括新进程对应的文件和命令行参数</a:t>
            </a:r>
            <a:endParaRPr lang="en-US" altLang="zh-CN" dirty="0"/>
          </a:p>
          <a:p>
            <a:pPr lvl="1"/>
            <a:r>
              <a:rPr lang="zh-CN" altLang="en-US" dirty="0"/>
              <a:t>成功调用时，不再返回；</a:t>
            </a:r>
            <a:endParaRPr lang="en-US" altLang="zh-CN" dirty="0"/>
          </a:p>
          <a:p>
            <a:pPr lvl="1"/>
            <a:r>
              <a:rPr lang="zh-CN" altLang="en-US" dirty="0"/>
              <a:t>否则，返回出错原因。</a:t>
            </a:r>
            <a:endParaRPr lang="en-US" altLang="zh-CN" dirty="0"/>
          </a:p>
        </p:txBody>
      </p:sp>
      <p:sp>
        <p:nvSpPr>
          <p:cNvPr id="2" name="日期占位符 1">
            <a:extLst>
              <a:ext uri="{FF2B5EF4-FFF2-40B4-BE49-F238E27FC236}">
                <a16:creationId xmlns:a16="http://schemas.microsoft.com/office/drawing/2014/main" id="{E3A2A511-50E3-2B43-BCA8-90036EA3CFCE}"/>
              </a:ext>
            </a:extLst>
          </p:cNvPr>
          <p:cNvSpPr>
            <a:spLocks noGrp="1"/>
          </p:cNvSpPr>
          <p:nvPr>
            <p:ph type="dt" sz="half" idx="10"/>
          </p:nvPr>
        </p:nvSpPr>
        <p:spPr/>
        <p:txBody>
          <a:bodyPr/>
          <a:lstStyle/>
          <a:p>
            <a:fld id="{AD015818-19E5-C748-BA42-A08C4AD335D5}" type="datetime1">
              <a:t>2020/9/16</a:t>
            </a:fld>
            <a:endParaRPr lang="zh-CN" altLang="en-US"/>
          </a:p>
        </p:txBody>
      </p:sp>
      <p:sp>
        <p:nvSpPr>
          <p:cNvPr id="3" name="页脚占位符 2">
            <a:extLst>
              <a:ext uri="{FF2B5EF4-FFF2-40B4-BE49-F238E27FC236}">
                <a16:creationId xmlns:a16="http://schemas.microsoft.com/office/drawing/2014/main" id="{38DF715B-EC87-A84E-9A9B-57B1C2F6D410}"/>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AC6EB19F-04EB-904E-AFD4-12DD43A20D03}"/>
              </a:ext>
            </a:extLst>
          </p:cNvPr>
          <p:cNvSpPr>
            <a:spLocks noGrp="1"/>
          </p:cNvSpPr>
          <p:nvPr>
            <p:ph type="sldNum" sz="quarter" idx="12"/>
          </p:nvPr>
        </p:nvSpPr>
        <p:spPr/>
        <p:txBody>
          <a:bodyPr/>
          <a:lstStyle/>
          <a:p>
            <a:fld id="{B09550E6-D85C-43A8-841D-66A200A3DB30}" type="slidenum">
              <a:rPr lang="zh-CN" altLang="en-US" smtClean="0"/>
              <a:t>68</a:t>
            </a:fld>
            <a:endParaRPr lang="zh-CN" altLang="en-US"/>
          </a:p>
        </p:txBody>
      </p:sp>
    </p:spTree>
    <p:extLst>
      <p:ext uri="{BB962C8B-B14F-4D97-AF65-F5344CB8AC3E}">
        <p14:creationId xmlns:p14="http://schemas.microsoft.com/office/powerpoint/2010/main" val="4130690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1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317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3177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3177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317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317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exec</a:t>
            </a:r>
            <a:r>
              <a:rPr lang="zh-CN" altLang="en-US" dirty="0"/>
              <a:t>系列调用</a:t>
            </a:r>
          </a:p>
        </p:txBody>
      </p:sp>
      <p:sp>
        <p:nvSpPr>
          <p:cNvPr id="3" name="内容占位符 2"/>
          <p:cNvSpPr>
            <a:spLocks noGrp="1"/>
          </p:cNvSpPr>
          <p:nvPr>
            <p:ph idx="1"/>
          </p:nvPr>
        </p:nvSpPr>
        <p:spPr/>
        <p:txBody>
          <a:bodyPr>
            <a:normAutofit/>
          </a:bodyPr>
          <a:lstStyle/>
          <a:p>
            <a:r>
              <a:rPr lang="zh-CN" altLang="en-US" dirty="0"/>
              <a:t>各种调用的区别在于参数的处理方法不同，常用的格式有：</a:t>
            </a:r>
          </a:p>
          <a:p>
            <a:pPr lvl="1"/>
            <a:r>
              <a:rPr lang="en-US" altLang="zh-CN" dirty="0" err="1"/>
              <a:t>execvp</a:t>
            </a:r>
            <a:r>
              <a:rPr lang="en-US" altLang="zh-CN" dirty="0"/>
              <a:t>(filename, </a:t>
            </a:r>
            <a:r>
              <a:rPr lang="en-US" altLang="zh-CN" dirty="0" err="1"/>
              <a:t>argp</a:t>
            </a:r>
            <a:r>
              <a:rPr lang="en-US" altLang="zh-CN" dirty="0"/>
              <a:t>):</a:t>
            </a:r>
          </a:p>
          <a:p>
            <a:pPr lvl="1"/>
            <a:r>
              <a:rPr lang="en-US" altLang="zh-CN" dirty="0" err="1"/>
              <a:t>execlp</a:t>
            </a:r>
            <a:r>
              <a:rPr lang="en-US" altLang="zh-CN" dirty="0"/>
              <a:t>(filename, arg0, arg1, ..., (char *)0):</a:t>
            </a:r>
          </a:p>
          <a:p>
            <a:r>
              <a:rPr lang="zh-CN" altLang="en-US" dirty="0">
                <a:solidFill>
                  <a:schemeClr val="accent2"/>
                </a:solidFill>
              </a:rPr>
              <a:t>在大多数程序中，系统调用</a:t>
            </a:r>
            <a:r>
              <a:rPr lang="en-US" altLang="zh-CN" dirty="0">
                <a:solidFill>
                  <a:schemeClr val="accent2"/>
                </a:solidFill>
              </a:rPr>
              <a:t>fork</a:t>
            </a:r>
            <a:r>
              <a:rPr lang="zh-CN" altLang="en-US" dirty="0">
                <a:solidFill>
                  <a:schemeClr val="accent2"/>
                </a:solidFill>
              </a:rPr>
              <a:t>和</a:t>
            </a:r>
            <a:r>
              <a:rPr lang="en-US" altLang="zh-CN" dirty="0">
                <a:solidFill>
                  <a:schemeClr val="accent2"/>
                </a:solidFill>
              </a:rPr>
              <a:t>exec</a:t>
            </a:r>
            <a:r>
              <a:rPr lang="zh-CN" altLang="en-US" dirty="0">
                <a:solidFill>
                  <a:schemeClr val="accent2"/>
                </a:solidFill>
              </a:rPr>
              <a:t>是结合在一起使用的。父进程生成一个子进程，然后通过调用</a:t>
            </a:r>
            <a:r>
              <a:rPr lang="en-US" altLang="zh-CN" dirty="0">
                <a:solidFill>
                  <a:schemeClr val="accent2"/>
                </a:solidFill>
              </a:rPr>
              <a:t>exec</a:t>
            </a:r>
            <a:r>
              <a:rPr lang="zh-CN" altLang="en-US" dirty="0">
                <a:solidFill>
                  <a:schemeClr val="accent2"/>
                </a:solidFill>
              </a:rPr>
              <a:t>覆盖该子进程</a:t>
            </a:r>
          </a:p>
        </p:txBody>
      </p:sp>
      <p:sp>
        <p:nvSpPr>
          <p:cNvPr id="4" name="日期占位符 3"/>
          <p:cNvSpPr>
            <a:spLocks noGrp="1"/>
          </p:cNvSpPr>
          <p:nvPr>
            <p:ph type="dt" sz="half" idx="10"/>
          </p:nvPr>
        </p:nvSpPr>
        <p:spPr/>
        <p:txBody>
          <a:bodyPr/>
          <a:lstStyle/>
          <a:p>
            <a:fld id="{BB42A22A-3922-654F-B5A2-7E96A81D1802}"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pPr/>
              <a:t>69</a:t>
            </a:fld>
            <a:endParaRPr lang="zh-CN" altLang="en-US"/>
          </a:p>
        </p:txBody>
      </p:sp>
    </p:spTree>
    <p:extLst>
      <p:ext uri="{BB962C8B-B14F-4D97-AF65-F5344CB8AC3E}">
        <p14:creationId xmlns:p14="http://schemas.microsoft.com/office/powerpoint/2010/main" val="126854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9" name="Rectangle 3"/>
          <p:cNvSpPr>
            <a:spLocks noGrp="1" noChangeArrowheads="1"/>
          </p:cNvSpPr>
          <p:nvPr>
            <p:ph type="title"/>
          </p:nvPr>
        </p:nvSpPr>
        <p:spPr/>
        <p:txBody>
          <a:bodyPr/>
          <a:lstStyle/>
          <a:p>
            <a:r>
              <a:rPr lang="zh-CN" altLang="en-US"/>
              <a:t>并发程序</a:t>
            </a:r>
          </a:p>
        </p:txBody>
      </p:sp>
      <p:sp>
        <p:nvSpPr>
          <p:cNvPr id="413698" name="Rectangle 2"/>
          <p:cNvSpPr>
            <a:spLocks noGrp="1" noChangeArrowheads="1"/>
          </p:cNvSpPr>
          <p:nvPr>
            <p:ph idx="1"/>
          </p:nvPr>
        </p:nvSpPr>
        <p:spPr/>
        <p:txBody>
          <a:bodyPr>
            <a:normAutofit/>
          </a:bodyPr>
          <a:lstStyle/>
          <a:p>
            <a:r>
              <a:rPr lang="zh-CN" altLang="en-US" dirty="0"/>
              <a:t>资源共享</a:t>
            </a:r>
            <a:endParaRPr lang="en-US" altLang="zh-CN" dirty="0"/>
          </a:p>
          <a:p>
            <a:pPr lvl="1"/>
            <a:r>
              <a:rPr lang="zh-CN" altLang="en-US" dirty="0"/>
              <a:t>系统中资源被多个程序使用</a:t>
            </a:r>
          </a:p>
          <a:p>
            <a:r>
              <a:rPr lang="zh-CN" altLang="en-US" dirty="0"/>
              <a:t>独立性和制约性</a:t>
            </a:r>
            <a:endParaRPr lang="en-US" altLang="zh-CN" dirty="0"/>
          </a:p>
          <a:p>
            <a:pPr lvl="1"/>
            <a:r>
              <a:rPr lang="zh-CN" altLang="en-US" dirty="0"/>
              <a:t>独立的相对速度、起始时间</a:t>
            </a:r>
            <a:endParaRPr lang="en-US" altLang="zh-CN" dirty="0"/>
          </a:p>
          <a:p>
            <a:pPr lvl="1"/>
            <a:r>
              <a:rPr lang="zh-CN" altLang="en-US" dirty="0"/>
              <a:t>程序之间可相互作用（相互制约）</a:t>
            </a:r>
            <a:endParaRPr lang="en-US" altLang="zh-CN" dirty="0"/>
          </a:p>
          <a:p>
            <a:r>
              <a:rPr lang="zh-CN" altLang="en-US" dirty="0"/>
              <a:t>程序和计算不再一一对应</a:t>
            </a:r>
            <a:endParaRPr lang="en-US" altLang="zh-CN" dirty="0"/>
          </a:p>
          <a:p>
            <a:pPr lvl="1"/>
            <a:r>
              <a:rPr lang="zh-CN" altLang="en-US" dirty="0"/>
              <a:t>计算：一个程序的执行</a:t>
            </a:r>
          </a:p>
        </p:txBody>
      </p:sp>
      <p:sp>
        <p:nvSpPr>
          <p:cNvPr id="2" name="日期占位符 1"/>
          <p:cNvSpPr>
            <a:spLocks noGrp="1"/>
          </p:cNvSpPr>
          <p:nvPr>
            <p:ph type="dt" sz="half" idx="10"/>
          </p:nvPr>
        </p:nvSpPr>
        <p:spPr/>
        <p:txBody>
          <a:bodyPr/>
          <a:lstStyle/>
          <a:p>
            <a:fld id="{42FCCF28-DC9E-344A-8C0D-0EEA8351C3BD}"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a:t>
            </a:fld>
            <a:endParaRPr lang="zh-CN" altLang="en-US"/>
          </a:p>
        </p:txBody>
      </p:sp>
    </p:spTree>
    <p:extLst>
      <p:ext uri="{BB962C8B-B14F-4D97-AF65-F5344CB8AC3E}">
        <p14:creationId xmlns:p14="http://schemas.microsoft.com/office/powerpoint/2010/main" val="85942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err="1"/>
              <a:t>execv</a:t>
            </a:r>
            <a:endParaRPr lang="zh-CN" altLang="en-US" dirty="0"/>
          </a:p>
        </p:txBody>
      </p:sp>
      <p:sp>
        <p:nvSpPr>
          <p:cNvPr id="10" name="内容占位符 9"/>
          <p:cNvSpPr>
            <a:spLocks noGrp="1"/>
          </p:cNvSpPr>
          <p:nvPr>
            <p:ph sz="half" idx="2"/>
          </p:nvPr>
        </p:nvSpPr>
        <p:spPr/>
        <p:txBody>
          <a:bodyPr>
            <a:normAutofit fontScale="92500" lnSpcReduction="10000"/>
          </a:bodyPr>
          <a:lstStyle/>
          <a:p>
            <a:r>
              <a:rPr lang="zh-CN" altLang="en-US" dirty="0"/>
              <a:t>输出分别是什么</a:t>
            </a:r>
            <a:endParaRPr lang="en-US" altLang="zh-CN" dirty="0"/>
          </a:p>
          <a:p>
            <a:pPr lvl="1"/>
            <a:r>
              <a:rPr lang="en-US" altLang="zh-CN" dirty="0"/>
              <a:t>fork</a:t>
            </a:r>
            <a:r>
              <a:rPr lang="zh-CN" altLang="en-US" dirty="0"/>
              <a:t>失败</a:t>
            </a:r>
            <a:endParaRPr lang="en-US" altLang="zh-CN" dirty="0"/>
          </a:p>
          <a:p>
            <a:pPr lvl="2"/>
            <a:r>
              <a:rPr lang="zh-CN" altLang="en-US" dirty="0"/>
              <a:t>父进程：</a:t>
            </a:r>
            <a:r>
              <a:rPr lang="en-US" altLang="zh-CN" dirty="0"/>
              <a:t>0</a:t>
            </a:r>
          </a:p>
          <a:p>
            <a:pPr lvl="2"/>
            <a:r>
              <a:rPr lang="zh-CN" altLang="en-US" dirty="0"/>
              <a:t>子进程：</a:t>
            </a:r>
            <a:r>
              <a:rPr lang="en-US" altLang="zh-CN" dirty="0"/>
              <a:t>?</a:t>
            </a:r>
          </a:p>
          <a:p>
            <a:pPr lvl="1"/>
            <a:r>
              <a:rPr lang="en-US" altLang="zh-CN" dirty="0" err="1"/>
              <a:t>execv</a:t>
            </a:r>
            <a:r>
              <a:rPr lang="zh-CN" altLang="en-US" dirty="0"/>
              <a:t>失败</a:t>
            </a:r>
            <a:endParaRPr lang="en-US" altLang="zh-CN" dirty="0"/>
          </a:p>
          <a:p>
            <a:pPr lvl="2"/>
            <a:r>
              <a:rPr lang="zh-CN" altLang="en-US" dirty="0"/>
              <a:t>父进程：</a:t>
            </a:r>
            <a:r>
              <a:rPr lang="en-US" altLang="zh-CN" dirty="0"/>
              <a:t>3</a:t>
            </a:r>
          </a:p>
          <a:p>
            <a:pPr lvl="2"/>
            <a:r>
              <a:rPr lang="zh-CN" altLang="en-US" dirty="0"/>
              <a:t>子进程：</a:t>
            </a:r>
            <a:r>
              <a:rPr lang="en-US" altLang="zh-CN" dirty="0"/>
              <a:t>1</a:t>
            </a:r>
          </a:p>
          <a:p>
            <a:pPr lvl="1"/>
            <a:r>
              <a:rPr lang="en-US" altLang="zh-CN" dirty="0" err="1"/>
              <a:t>execv</a:t>
            </a:r>
            <a:r>
              <a:rPr lang="zh-CN" altLang="en-US" dirty="0"/>
              <a:t>成功</a:t>
            </a:r>
            <a:endParaRPr lang="en-US" altLang="zh-CN" dirty="0"/>
          </a:p>
          <a:p>
            <a:pPr lvl="2"/>
            <a:r>
              <a:rPr lang="zh-CN" altLang="en-US" dirty="0"/>
              <a:t>父进程：</a:t>
            </a:r>
            <a:r>
              <a:rPr lang="en-US" altLang="zh-CN" dirty="0"/>
              <a:t>3</a:t>
            </a:r>
          </a:p>
          <a:p>
            <a:pPr lvl="2"/>
            <a:r>
              <a:rPr lang="zh-CN" altLang="en-US" dirty="0"/>
              <a:t>子进程：</a:t>
            </a:r>
            <a:r>
              <a:rPr lang="en-US" altLang="zh-CN" dirty="0"/>
              <a:t>?</a:t>
            </a:r>
            <a:endParaRPr lang="zh-CN" altLang="en-US" dirty="0"/>
          </a:p>
        </p:txBody>
      </p:sp>
      <p:sp>
        <p:nvSpPr>
          <p:cNvPr id="4" name="日期占位符 3"/>
          <p:cNvSpPr>
            <a:spLocks noGrp="1"/>
          </p:cNvSpPr>
          <p:nvPr>
            <p:ph type="dt" sz="half" idx="10"/>
          </p:nvPr>
        </p:nvSpPr>
        <p:spPr/>
        <p:txBody>
          <a:bodyPr/>
          <a:lstStyle/>
          <a:p>
            <a:fld id="{DE0AAB16-07DD-6F4D-8C2D-451A09EFC30C}"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70</a:t>
            </a:fld>
            <a:endParaRPr lang="zh-CN" altLang="en-US"/>
          </a:p>
        </p:txBody>
      </p:sp>
      <p:sp>
        <p:nvSpPr>
          <p:cNvPr id="8" name="TextBox 7"/>
          <p:cNvSpPr txBox="1"/>
          <p:nvPr/>
        </p:nvSpPr>
        <p:spPr>
          <a:xfrm>
            <a:off x="55728" y="1256981"/>
            <a:ext cx="4592472" cy="5078313"/>
          </a:xfrm>
          <a:prstGeom prst="rect">
            <a:avLst/>
          </a:prstGeom>
          <a:noFill/>
          <a:ln>
            <a:solidFill>
              <a:schemeClr val="accent2"/>
            </a:solidFill>
          </a:ln>
        </p:spPr>
        <p:txBody>
          <a:bodyPr wrap="square" rtlCol="0">
            <a:spAutoFit/>
          </a:bodyPr>
          <a:lstStyle/>
          <a:p>
            <a:r>
              <a:rPr lang="en-US" altLang="zh-CN" dirty="0" err="1">
                <a:latin typeface="Consolas" pitchFamily="49" charset="0"/>
                <a:cs typeface="Consolas" pitchFamily="49" charset="0"/>
              </a:rPr>
              <a:t>int</a:t>
            </a:r>
            <a:r>
              <a:rPr lang="en-US" altLang="zh-CN" dirty="0">
                <a:latin typeface="Consolas" pitchFamily="49" charset="0"/>
                <a:cs typeface="Consolas" pitchFamily="49" charset="0"/>
              </a:rPr>
              <a:t> global = 0;</a:t>
            </a:r>
          </a:p>
          <a:p>
            <a:r>
              <a:rPr lang="en-US" altLang="zh-CN" dirty="0">
                <a:latin typeface="Consolas" pitchFamily="49" charset="0"/>
                <a:cs typeface="Consolas" pitchFamily="49" charset="0"/>
              </a:rPr>
              <a:t>void main() {</a:t>
            </a:r>
          </a:p>
          <a:p>
            <a:r>
              <a:rPr lang="en-US" altLang="zh-CN" dirty="0">
                <a:latin typeface="Consolas" pitchFamily="49" charset="0"/>
                <a:cs typeface="Consolas" pitchFamily="49" charset="0"/>
              </a:rPr>
              <a:t>    </a:t>
            </a:r>
          </a:p>
          <a:p>
            <a:r>
              <a:rPr lang="en-US" altLang="zh-CN" dirty="0">
                <a:latin typeface="Consolas" pitchFamily="49" charset="0"/>
                <a:cs typeface="Consolas" pitchFamily="49" charset="0"/>
              </a:rPr>
              <a:t>  if ((child = fork()) &lt; 0) {</a:t>
            </a:r>
          </a:p>
          <a:p>
            <a:r>
              <a:rPr lang="en-US" altLang="zh-CN" dirty="0">
                <a:latin typeface="Consolas" pitchFamily="49" charset="0"/>
                <a:cs typeface="Consolas" pitchFamily="49" charset="0"/>
              </a:rPr>
              <a:t>    /* </a:t>
            </a:r>
            <a:r>
              <a:rPr lang="zh-CN" altLang="en-US" dirty="0">
                <a:latin typeface="Consolas" pitchFamily="49" charset="0"/>
                <a:cs typeface="Consolas" pitchFamily="49" charset="0"/>
              </a:rPr>
              <a:t>创建失败 </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 else if (child == 0) {</a:t>
            </a:r>
          </a:p>
          <a:p>
            <a:r>
              <a:rPr lang="en-US" altLang="zh-CN" dirty="0">
                <a:latin typeface="Consolas" pitchFamily="49" charset="0"/>
                <a:cs typeface="Consolas" pitchFamily="49" charset="0"/>
              </a:rPr>
              <a:t>    if (</a:t>
            </a:r>
            <a:r>
              <a:rPr lang="en-US" altLang="zh-CN" b="1" dirty="0" err="1">
                <a:solidFill>
                  <a:schemeClr val="accent2"/>
                </a:solidFill>
                <a:latin typeface="Consolas" pitchFamily="49" charset="0"/>
                <a:cs typeface="Consolas" pitchFamily="49" charset="0"/>
              </a:rPr>
              <a:t>execv</a:t>
            </a:r>
            <a:r>
              <a:rPr lang="en-US" altLang="zh-CN" b="1" dirty="0">
                <a:solidFill>
                  <a:schemeClr val="accent2"/>
                </a:solidFill>
                <a:latin typeface="Consolas" pitchFamily="49" charset="0"/>
                <a:cs typeface="Consolas" pitchFamily="49" charset="0"/>
              </a:rPr>
              <a:t>(B...</a:t>
            </a:r>
            <a:r>
              <a:rPr lang="en-US" altLang="zh-CN" dirty="0">
                <a:latin typeface="Consolas" pitchFamily="49" charset="0"/>
                <a:cs typeface="Consolas" pitchFamily="49" charset="0"/>
              </a:rPr>
              <a:t>) &lt; 0) {</a:t>
            </a:r>
          </a:p>
          <a:p>
            <a:r>
              <a:rPr lang="en-US" altLang="zh-CN" dirty="0">
                <a:latin typeface="Consolas" pitchFamily="49" charset="0"/>
                <a:cs typeface="Consolas" pitchFamily="49" charset="0"/>
              </a:rPr>
              <a:t>      /* </a:t>
            </a:r>
            <a:r>
              <a:rPr lang="zh-CN" altLang="en-US" dirty="0">
                <a:latin typeface="Consolas" pitchFamily="49" charset="0"/>
                <a:cs typeface="Consolas" pitchFamily="49" charset="0"/>
              </a:rPr>
              <a:t>加载失败 </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global += 1;</a:t>
            </a:r>
          </a:p>
          <a:p>
            <a:r>
              <a:rPr lang="en-US" altLang="zh-CN" dirty="0">
                <a:latin typeface="Consolas" pitchFamily="49" charset="0"/>
                <a:cs typeface="Consolas" pitchFamily="49" charset="0"/>
              </a:rPr>
              <a:t>    } else {</a:t>
            </a:r>
          </a:p>
          <a:p>
            <a:r>
              <a:rPr lang="en-US" altLang="zh-CN" dirty="0">
                <a:latin typeface="Consolas" pitchFamily="49" charset="0"/>
                <a:cs typeface="Consolas" pitchFamily="49" charset="0"/>
              </a:rPr>
              <a:t>      global += 2;</a:t>
            </a:r>
          </a:p>
          <a:p>
            <a:r>
              <a:rPr lang="en-US" altLang="zh-CN" dirty="0">
                <a:latin typeface="Consolas" pitchFamily="49" charset="0"/>
                <a:cs typeface="Consolas" pitchFamily="49" charset="0"/>
              </a:rPr>
              <a:t>    }</a:t>
            </a:r>
          </a:p>
          <a:p>
            <a:r>
              <a:rPr lang="en-US" altLang="zh-CN" dirty="0">
                <a:latin typeface="Consolas" pitchFamily="49" charset="0"/>
                <a:cs typeface="Consolas" pitchFamily="49" charset="0"/>
              </a:rPr>
              <a:t>  } else {</a:t>
            </a:r>
          </a:p>
          <a:p>
            <a:r>
              <a:rPr lang="en-US" altLang="zh-CN" dirty="0">
                <a:latin typeface="Consolas" pitchFamily="49" charset="0"/>
                <a:cs typeface="Consolas" pitchFamily="49" charset="0"/>
              </a:rPr>
              <a:t>      global += 3;</a:t>
            </a:r>
          </a:p>
          <a:p>
            <a:r>
              <a:rPr lang="en-US" altLang="zh-CN" dirty="0">
                <a:latin typeface="Consolas" pitchFamily="49" charset="0"/>
                <a:cs typeface="Consolas" pitchFamily="49" charset="0"/>
              </a:rPr>
              <a:t>  }</a:t>
            </a:r>
          </a:p>
          <a:p>
            <a:endParaRPr lang="en-US"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printf</a:t>
            </a:r>
            <a:r>
              <a:rPr lang="en-US" altLang="zh-CN" dirty="0">
                <a:latin typeface="Consolas" pitchFamily="49" charset="0"/>
                <a:cs typeface="Consolas" pitchFamily="49" charset="0"/>
              </a:rPr>
              <a:t>(“global=%d”, global)</a:t>
            </a:r>
          </a:p>
          <a:p>
            <a:r>
              <a:rPr lang="en-US" altLang="zh-CN" dirty="0">
                <a:latin typeface="Consolas" pitchFamily="49" charset="0"/>
                <a:cs typeface="Consolas" pitchFamily="49" charset="0"/>
              </a:rPr>
              <a:t>} </a:t>
            </a:r>
            <a:endParaRPr lang="zh-CN" altLang="en-US" dirty="0">
              <a:latin typeface="Consolas" pitchFamily="49" charset="0"/>
              <a:cs typeface="Consolas" pitchFamily="49" charset="0"/>
            </a:endParaRPr>
          </a:p>
        </p:txBody>
      </p:sp>
    </p:spTree>
    <p:extLst>
      <p:ext uri="{BB962C8B-B14F-4D97-AF65-F5344CB8AC3E}">
        <p14:creationId xmlns:p14="http://schemas.microsoft.com/office/powerpoint/2010/main" val="23301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fade">
                                      <p:cBhvr>
                                        <p:cTn id="20" dur="500"/>
                                        <p:tgtEl>
                                          <p:spTgt spid="1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Effect transition="in" filter="fade">
                                      <p:cBhvr>
                                        <p:cTn id="25" dur="500"/>
                                        <p:tgtEl>
                                          <p:spTgt spid="1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fade">
                                      <p:cBhvr>
                                        <p:cTn id="28" dur="500"/>
                                        <p:tgtEl>
                                          <p:spTgt spid="10">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animEffect transition="in" filter="fade">
                                      <p:cBhvr>
                                        <p:cTn id="33" dur="500"/>
                                        <p:tgtEl>
                                          <p:spTgt spid="10">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8" end="8"/>
                                            </p:txEl>
                                          </p:spTgt>
                                        </p:tgtEl>
                                        <p:attrNameLst>
                                          <p:attrName>style.visibility</p:attrName>
                                        </p:attrNameLst>
                                      </p:cBhvr>
                                      <p:to>
                                        <p:strVal val="visible"/>
                                      </p:to>
                                    </p:set>
                                    <p:animEffect transition="in" filter="fade">
                                      <p:cBhvr>
                                        <p:cTn id="38" dur="500"/>
                                        <p:tgtEl>
                                          <p:spTgt spid="10">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animEffect transition="in" filter="fade">
                                      <p:cBhvr>
                                        <p:cTn id="41"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a:t>Linux fork</a:t>
            </a:r>
            <a:r>
              <a:rPr kumimoji="1" lang="zh-CN" altLang="en-US" dirty="0"/>
              <a:t>家族</a:t>
            </a:r>
          </a:p>
        </p:txBody>
      </p:sp>
      <p:sp>
        <p:nvSpPr>
          <p:cNvPr id="2" name="日期占位符 1"/>
          <p:cNvSpPr>
            <a:spLocks noGrp="1"/>
          </p:cNvSpPr>
          <p:nvPr>
            <p:ph type="dt" sz="half" idx="10"/>
          </p:nvPr>
        </p:nvSpPr>
        <p:spPr/>
        <p:txBody>
          <a:bodyPr/>
          <a:lstStyle/>
          <a:p>
            <a:fld id="{D909FC98-6C38-6F40-9331-B1ED659CC4EA}"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71</a:t>
            </a:fld>
            <a:endParaRPr lang="zh-CN" altLang="en-US"/>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2019754" y="1323975"/>
            <a:ext cx="4914586" cy="5372100"/>
          </a:xfrm>
          <a:prstGeom prst="rect">
            <a:avLst/>
          </a:prstGeom>
        </p:spPr>
      </p:pic>
      <p:sp>
        <p:nvSpPr>
          <p:cNvPr id="8" name="椭圆 7"/>
          <p:cNvSpPr/>
          <p:nvPr/>
        </p:nvSpPr>
        <p:spPr>
          <a:xfrm>
            <a:off x="3340100" y="1323975"/>
            <a:ext cx="876300" cy="876300"/>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35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dirty="0"/>
              <a:t>进程的终止</a:t>
            </a:r>
          </a:p>
        </p:txBody>
      </p:sp>
      <p:sp>
        <p:nvSpPr>
          <p:cNvPr id="44035" name="Rectangle 3"/>
          <p:cNvSpPr>
            <a:spLocks noGrp="1" noChangeArrowheads="1"/>
          </p:cNvSpPr>
          <p:nvPr>
            <p:ph sz="half" idx="1"/>
          </p:nvPr>
        </p:nvSpPr>
        <p:spPr/>
        <p:txBody>
          <a:bodyPr>
            <a:noAutofit/>
          </a:bodyPr>
          <a:lstStyle/>
          <a:p>
            <a:r>
              <a:rPr lang="zh-CN" altLang="en-US" dirty="0"/>
              <a:t>引起进程终止的事件</a:t>
            </a:r>
          </a:p>
          <a:p>
            <a:pPr lvl="1"/>
            <a:r>
              <a:rPr lang="zh-CN" altLang="en-US" dirty="0"/>
              <a:t>正常结束：如</a:t>
            </a:r>
            <a:r>
              <a:rPr lang="en-US" altLang="zh-CN" dirty="0"/>
              <a:t>exit</a:t>
            </a:r>
            <a:r>
              <a:rPr lang="zh-CN" altLang="en-US" dirty="0"/>
              <a:t>，</a:t>
            </a:r>
            <a:r>
              <a:rPr lang="en-US" altLang="zh-CN" dirty="0"/>
              <a:t>halt</a:t>
            </a:r>
            <a:r>
              <a:rPr lang="zh-CN" altLang="en-US" dirty="0"/>
              <a:t>，</a:t>
            </a:r>
            <a:r>
              <a:rPr lang="en-US" altLang="zh-CN" dirty="0"/>
              <a:t>logoff</a:t>
            </a:r>
          </a:p>
          <a:p>
            <a:pPr lvl="1"/>
            <a:r>
              <a:rPr lang="zh-CN" altLang="en-US" dirty="0"/>
              <a:t>异常结束：</a:t>
            </a:r>
            <a:endParaRPr lang="en-US" altLang="zh-CN" dirty="0"/>
          </a:p>
          <a:p>
            <a:pPr lvl="1"/>
            <a:r>
              <a:rPr lang="zh-CN" altLang="en-US" dirty="0"/>
              <a:t>外界干预：</a:t>
            </a:r>
          </a:p>
          <a:p>
            <a:pPr lvl="2"/>
            <a:r>
              <a:rPr lang="en-US" altLang="zh-CN" dirty="0"/>
              <a:t>kill</a:t>
            </a:r>
            <a:r>
              <a:rPr lang="zh-CN" altLang="en-US" dirty="0"/>
              <a:t>进程</a:t>
            </a:r>
          </a:p>
          <a:p>
            <a:pPr lvl="2"/>
            <a:r>
              <a:rPr lang="zh-CN" altLang="en-US" dirty="0">
                <a:solidFill>
                  <a:schemeClr val="accent2"/>
                </a:solidFill>
              </a:rPr>
              <a:t>父进程终止</a:t>
            </a:r>
          </a:p>
        </p:txBody>
      </p:sp>
      <p:sp>
        <p:nvSpPr>
          <p:cNvPr id="5" name="内容占位符 4"/>
          <p:cNvSpPr>
            <a:spLocks noGrp="1"/>
          </p:cNvSpPr>
          <p:nvPr>
            <p:ph sz="half" idx="2"/>
          </p:nvPr>
        </p:nvSpPr>
        <p:spPr>
          <a:ln>
            <a:solidFill>
              <a:schemeClr val="accent3"/>
            </a:solidFill>
          </a:ln>
        </p:spPr>
        <p:txBody>
          <a:bodyPr>
            <a:normAutofit/>
          </a:bodyPr>
          <a:lstStyle/>
          <a:p>
            <a:r>
              <a:rPr lang="zh-CN" altLang="en-US" dirty="0"/>
              <a:t>无可用存储器</a:t>
            </a:r>
          </a:p>
          <a:p>
            <a:r>
              <a:rPr lang="zh-CN" altLang="en-US" dirty="0"/>
              <a:t>越界</a:t>
            </a:r>
          </a:p>
          <a:p>
            <a:r>
              <a:rPr lang="zh-CN" altLang="en-US" dirty="0"/>
              <a:t>保护错误</a:t>
            </a:r>
          </a:p>
          <a:p>
            <a:r>
              <a:rPr lang="zh-CN" altLang="en-US" dirty="0"/>
              <a:t>算术错误</a:t>
            </a:r>
          </a:p>
          <a:p>
            <a:r>
              <a:rPr lang="en-US" altLang="zh-CN" dirty="0"/>
              <a:t>I/O</a:t>
            </a:r>
            <a:r>
              <a:rPr lang="zh-CN" altLang="en-US" dirty="0"/>
              <a:t>失败</a:t>
            </a:r>
          </a:p>
          <a:p>
            <a:r>
              <a:rPr lang="zh-CN" altLang="en-US" dirty="0"/>
              <a:t>无效指令</a:t>
            </a:r>
          </a:p>
          <a:p>
            <a:r>
              <a:rPr lang="zh-CN" altLang="en-US" dirty="0"/>
              <a:t>特权指令</a:t>
            </a:r>
          </a:p>
        </p:txBody>
      </p:sp>
      <p:sp>
        <p:nvSpPr>
          <p:cNvPr id="2" name="日期占位符 1"/>
          <p:cNvSpPr>
            <a:spLocks noGrp="1"/>
          </p:cNvSpPr>
          <p:nvPr>
            <p:ph type="dt" sz="half" idx="10"/>
          </p:nvPr>
        </p:nvSpPr>
        <p:spPr/>
        <p:txBody>
          <a:bodyPr/>
          <a:lstStyle/>
          <a:p>
            <a:fld id="{47B6B93A-E7C3-7840-BF13-A6761BDB5E32}"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72</a:t>
            </a:fld>
            <a:endParaRPr lang="zh-CN" altLang="en-US"/>
          </a:p>
        </p:txBody>
      </p:sp>
      <p:sp>
        <p:nvSpPr>
          <p:cNvPr id="6" name="右箭头 5"/>
          <p:cNvSpPr/>
          <p:nvPr/>
        </p:nvSpPr>
        <p:spPr>
          <a:xfrm>
            <a:off x="3124200" y="3418765"/>
            <a:ext cx="1371600" cy="34119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86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r>
              <a:rPr lang="zh-CN" altLang="en-US" dirty="0"/>
              <a:t>进程的终止</a:t>
            </a:r>
            <a:r>
              <a:rPr lang="en-US" altLang="zh-CN" dirty="0"/>
              <a:t>(2)</a:t>
            </a:r>
          </a:p>
        </p:txBody>
      </p:sp>
      <p:sp>
        <p:nvSpPr>
          <p:cNvPr id="86019" name="Rectangle 3"/>
          <p:cNvSpPr>
            <a:spLocks noGrp="1" noChangeArrowheads="1"/>
          </p:cNvSpPr>
          <p:nvPr>
            <p:ph idx="1"/>
          </p:nvPr>
        </p:nvSpPr>
        <p:spPr/>
        <p:txBody>
          <a:bodyPr>
            <a:normAutofit/>
          </a:bodyPr>
          <a:lstStyle/>
          <a:p>
            <a:r>
              <a:rPr lang="zh-CN" altLang="en-US" dirty="0"/>
              <a:t>进程的终止过程</a:t>
            </a:r>
          </a:p>
          <a:p>
            <a:pPr lvl="1"/>
            <a:r>
              <a:rPr lang="zh-CN" altLang="en-US" dirty="0"/>
              <a:t>检索</a:t>
            </a:r>
            <a:r>
              <a:rPr lang="en-US" altLang="zh-CN" dirty="0"/>
              <a:t>PCB</a:t>
            </a:r>
            <a:r>
              <a:rPr lang="zh-CN" altLang="en-US" dirty="0"/>
              <a:t>，检查进程状态；</a:t>
            </a:r>
          </a:p>
          <a:p>
            <a:pPr lvl="1"/>
            <a:r>
              <a:rPr lang="zh-CN" altLang="en-US" dirty="0"/>
              <a:t>执行态</a:t>
            </a:r>
            <a:r>
              <a:rPr lang="en-US" altLang="zh-CN" dirty="0">
                <a:sym typeface="Wingdings" pitchFamily="2" charset="2"/>
              </a:rPr>
              <a:t></a:t>
            </a:r>
            <a:r>
              <a:rPr lang="zh-CN" altLang="en-US" dirty="0"/>
              <a:t>中止；</a:t>
            </a:r>
          </a:p>
          <a:p>
            <a:pPr lvl="1"/>
            <a:r>
              <a:rPr lang="zh-CN" altLang="en-US" dirty="0"/>
              <a:t>有无子孙需终止；</a:t>
            </a:r>
          </a:p>
          <a:p>
            <a:pPr lvl="1"/>
            <a:r>
              <a:rPr lang="zh-CN" altLang="en-US" dirty="0"/>
              <a:t>归还资源给其父进程或系统；</a:t>
            </a:r>
          </a:p>
          <a:p>
            <a:pPr lvl="1"/>
            <a:r>
              <a:rPr lang="zh-CN" altLang="en-US" dirty="0"/>
              <a:t>从</a:t>
            </a:r>
            <a:r>
              <a:rPr lang="en-US" altLang="zh-CN" dirty="0"/>
              <a:t>PCB</a:t>
            </a:r>
            <a:r>
              <a:rPr lang="zh-CN" altLang="en-US" dirty="0"/>
              <a:t>队列中移出</a:t>
            </a:r>
            <a:r>
              <a:rPr lang="en-US" altLang="zh-CN" dirty="0"/>
              <a:t>PCB</a:t>
            </a:r>
            <a:r>
              <a:rPr lang="zh-CN" altLang="en-US" dirty="0"/>
              <a:t>。</a:t>
            </a:r>
            <a:endParaRPr lang="en-US" altLang="zh-CN" dirty="0"/>
          </a:p>
        </p:txBody>
      </p:sp>
      <p:sp>
        <p:nvSpPr>
          <p:cNvPr id="2" name="日期占位符 1"/>
          <p:cNvSpPr>
            <a:spLocks noGrp="1"/>
          </p:cNvSpPr>
          <p:nvPr>
            <p:ph type="dt" sz="half" idx="10"/>
          </p:nvPr>
        </p:nvSpPr>
        <p:spPr/>
        <p:txBody>
          <a:bodyPr/>
          <a:lstStyle/>
          <a:p>
            <a:fld id="{7C4ECEBE-1927-D44A-93BC-45F74CED49F7}"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73</a:t>
            </a:fld>
            <a:endParaRPr lang="zh-CN" altLang="en-US"/>
          </a:p>
        </p:txBody>
      </p:sp>
    </p:spTree>
    <p:extLst>
      <p:ext uri="{BB962C8B-B14F-4D97-AF65-F5344CB8AC3E}">
        <p14:creationId xmlns:p14="http://schemas.microsoft.com/office/powerpoint/2010/main" val="310429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UNIX</a:t>
            </a:r>
            <a:r>
              <a:rPr lang="zh-CN" altLang="en-US" dirty="0"/>
              <a:t>进程终止</a:t>
            </a:r>
          </a:p>
        </p:txBody>
      </p:sp>
      <p:sp>
        <p:nvSpPr>
          <p:cNvPr id="3" name="内容占位符 2"/>
          <p:cNvSpPr>
            <a:spLocks noGrp="1"/>
          </p:cNvSpPr>
          <p:nvPr>
            <p:ph idx="1"/>
          </p:nvPr>
        </p:nvSpPr>
        <p:spPr/>
        <p:txBody>
          <a:bodyPr/>
          <a:lstStyle/>
          <a:p>
            <a:r>
              <a:rPr lang="zh-CN" altLang="en-US" dirty="0"/>
              <a:t>系统调用：</a:t>
            </a:r>
            <a:r>
              <a:rPr lang="en-US" altLang="zh-CN" dirty="0"/>
              <a:t>exit(</a:t>
            </a:r>
            <a:r>
              <a:rPr lang="en-US" altLang="zh-CN" dirty="0" err="1"/>
              <a:t>int</a:t>
            </a:r>
            <a:r>
              <a:rPr lang="en-US" altLang="zh-CN" dirty="0"/>
              <a:t> ret)</a:t>
            </a:r>
          </a:p>
          <a:p>
            <a:r>
              <a:rPr lang="zh-CN" altLang="en-US" dirty="0"/>
              <a:t>返回</a:t>
            </a:r>
            <a:r>
              <a:rPr lang="en-US" altLang="zh-CN" dirty="0"/>
              <a:t>ret</a:t>
            </a:r>
            <a:r>
              <a:rPr lang="zh-CN" altLang="en-US" dirty="0"/>
              <a:t>到其父进程，释放所有资源</a:t>
            </a:r>
            <a:endParaRPr lang="en-US" altLang="zh-CN" dirty="0"/>
          </a:p>
          <a:p>
            <a:pPr lvl="1"/>
            <a:r>
              <a:rPr lang="zh-CN" altLang="en-US" dirty="0"/>
              <a:t>内存、打开文件和</a:t>
            </a:r>
            <a:r>
              <a:rPr lang="en-US" altLang="zh-CN" dirty="0"/>
              <a:t>I/O</a:t>
            </a:r>
            <a:r>
              <a:rPr lang="zh-CN" altLang="en-US" dirty="0"/>
              <a:t>缓。</a:t>
            </a:r>
          </a:p>
          <a:p>
            <a:r>
              <a:rPr lang="zh-CN" altLang="en-US" dirty="0"/>
              <a:t>父进程通过</a:t>
            </a:r>
            <a:r>
              <a:rPr lang="en-US" altLang="zh-CN" dirty="0"/>
              <a:t>wait()</a:t>
            </a:r>
            <a:r>
              <a:rPr lang="zh-CN" altLang="en-US" dirty="0"/>
              <a:t>等待子进程的结束</a:t>
            </a:r>
            <a:endParaRPr lang="en-US" altLang="zh-CN" dirty="0"/>
          </a:p>
          <a:p>
            <a:pPr lvl="1"/>
            <a:r>
              <a:rPr lang="zh-CN" altLang="en-US" dirty="0"/>
              <a:t>如何识别子进程？</a:t>
            </a:r>
            <a:endParaRPr lang="en-US" altLang="zh-CN" dirty="0"/>
          </a:p>
          <a:p>
            <a:pPr lvl="1"/>
            <a:r>
              <a:rPr lang="zh-CN" altLang="en-US" dirty="0"/>
              <a:t>返回结果是什么？</a:t>
            </a:r>
          </a:p>
        </p:txBody>
      </p:sp>
      <p:sp>
        <p:nvSpPr>
          <p:cNvPr id="4" name="日期占位符 3"/>
          <p:cNvSpPr>
            <a:spLocks noGrp="1"/>
          </p:cNvSpPr>
          <p:nvPr>
            <p:ph type="dt" sz="half" idx="10"/>
          </p:nvPr>
        </p:nvSpPr>
        <p:spPr/>
        <p:txBody>
          <a:bodyPr/>
          <a:lstStyle/>
          <a:p>
            <a:fld id="{8CE8DC08-7B3F-4B4E-A74C-5C0105A3E81E}"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74</a:t>
            </a:fld>
            <a:endParaRPr lang="zh-CN" altLang="en-US"/>
          </a:p>
        </p:txBody>
      </p:sp>
      <p:sp>
        <p:nvSpPr>
          <p:cNvPr id="8" name="矩形 7"/>
          <p:cNvSpPr/>
          <p:nvPr/>
        </p:nvSpPr>
        <p:spPr>
          <a:xfrm>
            <a:off x="4504000" y="4135271"/>
            <a:ext cx="245635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a:t>
            </a:r>
            <a:r>
              <a:rPr lang="en-US" altLang="zh-CN"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pid</a:t>
            </a:r>
            <a:r>
              <a:rPr lang="en-US" altLang="zh-CN"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矩形 8"/>
          <p:cNvSpPr/>
          <p:nvPr/>
        </p:nvSpPr>
        <p:spPr>
          <a:xfrm>
            <a:off x="4504000" y="5036500"/>
            <a:ext cx="245635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ret</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222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8E42DAC-D80F-3F4E-86FB-D6DB38E3CD84}"/>
              </a:ext>
            </a:extLst>
          </p:cNvPr>
          <p:cNvSpPr>
            <a:spLocks noGrp="1"/>
          </p:cNvSpPr>
          <p:nvPr>
            <p:ph type="title"/>
          </p:nvPr>
        </p:nvSpPr>
        <p:spPr/>
        <p:txBody>
          <a:bodyPr/>
          <a:lstStyle/>
          <a:p>
            <a:r>
              <a:rPr kumimoji="1" lang="zh-CN" altLang="en-US" dirty="0"/>
              <a:t>作业</a:t>
            </a:r>
            <a:r>
              <a:rPr kumimoji="1" lang="en-US" altLang="zh-CN" dirty="0"/>
              <a:t>2</a:t>
            </a:r>
            <a:endParaRPr kumimoji="1" lang="zh-CN" altLang="en-US" dirty="0"/>
          </a:p>
        </p:txBody>
      </p:sp>
      <p:sp>
        <p:nvSpPr>
          <p:cNvPr id="9" name="内容占位符 8">
            <a:extLst>
              <a:ext uri="{FF2B5EF4-FFF2-40B4-BE49-F238E27FC236}">
                <a16:creationId xmlns:a16="http://schemas.microsoft.com/office/drawing/2014/main" id="{7E2A19F7-9FF5-534A-8C17-DBF56B4AD326}"/>
              </a:ext>
            </a:extLst>
          </p:cNvPr>
          <p:cNvSpPr>
            <a:spLocks noGrp="1"/>
          </p:cNvSpPr>
          <p:nvPr>
            <p:ph idx="1"/>
          </p:nvPr>
        </p:nvSpPr>
        <p:spPr/>
        <p:txBody>
          <a:bodyPr/>
          <a:lstStyle/>
          <a:p>
            <a:r>
              <a:rPr kumimoji="1" lang="zh-CN" altLang="en-US" dirty="0"/>
              <a:t>编写一个 </a:t>
            </a:r>
            <a:r>
              <a:rPr kumimoji="1" lang="en-US" altLang="zh-CN" dirty="0"/>
              <a:t>fork/</a:t>
            </a:r>
            <a:r>
              <a:rPr kumimoji="1" lang="en-US" altLang="zh-CN" dirty="0" err="1"/>
              <a:t>execv</a:t>
            </a:r>
            <a:r>
              <a:rPr kumimoji="1" lang="zh-CN" altLang="en-US" dirty="0"/>
              <a:t> 结合的例子程序</a:t>
            </a:r>
            <a:endParaRPr kumimoji="1" lang="en-US" altLang="zh-CN" dirty="0"/>
          </a:p>
          <a:p>
            <a:pPr lvl="1"/>
            <a:r>
              <a:rPr kumimoji="1" lang="zh-CN" altLang="en-US" dirty="0"/>
              <a:t>编写 </a:t>
            </a:r>
            <a:r>
              <a:rPr kumimoji="1" lang="en-US" altLang="zh-CN" dirty="0"/>
              <a:t>A</a:t>
            </a:r>
            <a:r>
              <a:rPr kumimoji="1" lang="zh-CN" altLang="en-US" dirty="0"/>
              <a:t> 程序，输出 </a:t>
            </a:r>
            <a:r>
              <a:rPr kumimoji="1" lang="en-US" altLang="zh-CN" dirty="0"/>
              <a:t>Hello,</a:t>
            </a:r>
            <a:r>
              <a:rPr kumimoji="1" lang="zh-CN" altLang="en-US" dirty="0"/>
              <a:t> </a:t>
            </a:r>
            <a:r>
              <a:rPr kumimoji="1" lang="en-US" altLang="zh-CN" dirty="0"/>
              <a:t>world!</a:t>
            </a:r>
          </a:p>
          <a:p>
            <a:pPr lvl="1"/>
            <a:r>
              <a:rPr kumimoji="1" lang="zh-CN" altLang="en-US" dirty="0"/>
              <a:t>编写 </a:t>
            </a:r>
            <a:r>
              <a:rPr kumimoji="1" lang="en-US" altLang="zh-CN" dirty="0"/>
              <a:t>B</a:t>
            </a:r>
            <a:r>
              <a:rPr kumimoji="1" lang="zh-CN" altLang="en-US" dirty="0"/>
              <a:t> 程序</a:t>
            </a:r>
            <a:endParaRPr kumimoji="1" lang="en-US" altLang="zh-CN" dirty="0"/>
          </a:p>
          <a:p>
            <a:pPr lvl="2"/>
            <a:r>
              <a:rPr kumimoji="1" lang="en-US" altLang="zh-CN" dirty="0"/>
              <a:t>fork</a:t>
            </a:r>
            <a:r>
              <a:rPr kumimoji="1" lang="zh-CN" altLang="en-US" dirty="0"/>
              <a:t> 子进程，子进程通过 </a:t>
            </a:r>
            <a:r>
              <a:rPr kumimoji="1" lang="en-US" altLang="zh-CN" dirty="0" err="1"/>
              <a:t>execv</a:t>
            </a:r>
            <a:r>
              <a:rPr kumimoji="1" lang="zh-CN" altLang="en-US" dirty="0"/>
              <a:t> 加载 </a:t>
            </a:r>
            <a:r>
              <a:rPr kumimoji="1" lang="en-US" altLang="zh-CN" dirty="0"/>
              <a:t>A</a:t>
            </a:r>
            <a:r>
              <a:rPr kumimoji="1" lang="zh-CN" altLang="en-US" dirty="0"/>
              <a:t> 程序</a:t>
            </a:r>
            <a:endParaRPr kumimoji="1" lang="en-US" altLang="zh-CN" dirty="0"/>
          </a:p>
          <a:p>
            <a:pPr lvl="2"/>
            <a:r>
              <a:rPr kumimoji="1" lang="zh-CN" altLang="en-US" dirty="0"/>
              <a:t>主进程等待子进程结束后，打印 </a:t>
            </a:r>
            <a:r>
              <a:rPr kumimoji="1" lang="en-US" altLang="zh-CN" dirty="0"/>
              <a:t>Bye</a:t>
            </a:r>
          </a:p>
        </p:txBody>
      </p:sp>
      <p:sp>
        <p:nvSpPr>
          <p:cNvPr id="5" name="日期占位符 4">
            <a:extLst>
              <a:ext uri="{FF2B5EF4-FFF2-40B4-BE49-F238E27FC236}">
                <a16:creationId xmlns:a16="http://schemas.microsoft.com/office/drawing/2014/main" id="{6A878590-7E3C-2946-83A0-B206AD1F92FF}"/>
              </a:ext>
            </a:extLst>
          </p:cNvPr>
          <p:cNvSpPr>
            <a:spLocks noGrp="1"/>
          </p:cNvSpPr>
          <p:nvPr>
            <p:ph type="dt" sz="half" idx="10"/>
          </p:nvPr>
        </p:nvSpPr>
        <p:spPr/>
        <p:txBody>
          <a:bodyPr/>
          <a:lstStyle/>
          <a:p>
            <a:fld id="{74B02AAD-CE84-6A4F-BB52-BAF452BE06E9}" type="datetime1">
              <a:t>2020/9/16</a:t>
            </a:fld>
            <a:endParaRPr lang="zh-CN" altLang="en-US"/>
          </a:p>
        </p:txBody>
      </p:sp>
      <p:sp>
        <p:nvSpPr>
          <p:cNvPr id="6" name="页脚占位符 5">
            <a:extLst>
              <a:ext uri="{FF2B5EF4-FFF2-40B4-BE49-F238E27FC236}">
                <a16:creationId xmlns:a16="http://schemas.microsoft.com/office/drawing/2014/main" id="{DB7438B1-E04A-7448-B8DB-A51EBF49B0A2}"/>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a:extLst>
              <a:ext uri="{FF2B5EF4-FFF2-40B4-BE49-F238E27FC236}">
                <a16:creationId xmlns:a16="http://schemas.microsoft.com/office/drawing/2014/main" id="{404C1231-4D58-9548-80CD-991F25C72F9E}"/>
              </a:ext>
            </a:extLst>
          </p:cNvPr>
          <p:cNvSpPr>
            <a:spLocks noGrp="1"/>
          </p:cNvSpPr>
          <p:nvPr>
            <p:ph type="sldNum" sz="quarter" idx="12"/>
          </p:nvPr>
        </p:nvSpPr>
        <p:spPr/>
        <p:txBody>
          <a:bodyPr/>
          <a:lstStyle/>
          <a:p>
            <a:fld id="{B09550E6-D85C-43A8-841D-66A200A3DB30}" type="slidenum">
              <a:rPr lang="zh-CN" altLang="en-US" smtClean="0"/>
              <a:t>75</a:t>
            </a:fld>
            <a:endParaRPr lang="zh-CN" altLang="en-US"/>
          </a:p>
        </p:txBody>
      </p:sp>
    </p:spTree>
    <p:extLst>
      <p:ext uri="{BB962C8B-B14F-4D97-AF65-F5344CB8AC3E}">
        <p14:creationId xmlns:p14="http://schemas.microsoft.com/office/powerpoint/2010/main" val="582897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r>
              <a:rPr lang="zh-CN" altLang="en-US" dirty="0"/>
              <a:t>进程的阻塞与唤醒</a:t>
            </a:r>
          </a:p>
        </p:txBody>
      </p:sp>
      <p:sp>
        <p:nvSpPr>
          <p:cNvPr id="502787" name="Rectangle 3"/>
          <p:cNvSpPr>
            <a:spLocks noGrp="1" noChangeArrowheads="1"/>
          </p:cNvSpPr>
          <p:nvPr>
            <p:ph idx="1"/>
          </p:nvPr>
        </p:nvSpPr>
        <p:spPr/>
        <p:txBody>
          <a:bodyPr>
            <a:normAutofit/>
          </a:bodyPr>
          <a:lstStyle/>
          <a:p>
            <a:r>
              <a:rPr lang="zh-CN" altLang="en-US" dirty="0"/>
              <a:t>引起进程阻塞和唤醒的事件</a:t>
            </a:r>
          </a:p>
          <a:p>
            <a:pPr lvl="1"/>
            <a:r>
              <a:rPr lang="zh-CN" altLang="en-US" dirty="0"/>
              <a:t>请求系统服务而得不到满足时，如问系统请求打印。</a:t>
            </a:r>
          </a:p>
          <a:p>
            <a:pPr lvl="1"/>
            <a:r>
              <a:rPr lang="zh-CN" altLang="en-US" dirty="0"/>
              <a:t>启动某种操作而需同步时</a:t>
            </a:r>
          </a:p>
          <a:p>
            <a:pPr lvl="2"/>
            <a:r>
              <a:rPr lang="zh-CN" altLang="en-US" dirty="0"/>
              <a:t>如进程</a:t>
            </a:r>
            <a:r>
              <a:rPr lang="en-US" altLang="zh-CN" dirty="0"/>
              <a:t>A</a:t>
            </a:r>
            <a:r>
              <a:rPr lang="zh-CN" altLang="en-US" dirty="0"/>
              <a:t>写，进程</a:t>
            </a:r>
            <a:r>
              <a:rPr lang="en-US" altLang="zh-CN" dirty="0"/>
              <a:t>B</a:t>
            </a:r>
            <a:r>
              <a:rPr lang="zh-CN" altLang="en-US" dirty="0"/>
              <a:t>读，则</a:t>
            </a:r>
            <a:r>
              <a:rPr lang="en-US" altLang="zh-CN" dirty="0"/>
              <a:t>A</a:t>
            </a:r>
            <a:r>
              <a:rPr lang="zh-CN" altLang="en-US" dirty="0"/>
              <a:t>未写完</a:t>
            </a:r>
            <a:r>
              <a:rPr lang="en-US" altLang="zh-CN" dirty="0"/>
              <a:t>B</a:t>
            </a:r>
            <a:r>
              <a:rPr lang="zh-CN" altLang="en-US" dirty="0"/>
              <a:t>不能读。</a:t>
            </a:r>
          </a:p>
        </p:txBody>
      </p:sp>
      <p:sp>
        <p:nvSpPr>
          <p:cNvPr id="2" name="日期占位符 1"/>
          <p:cNvSpPr>
            <a:spLocks noGrp="1"/>
          </p:cNvSpPr>
          <p:nvPr>
            <p:ph type="dt" sz="half" idx="10"/>
          </p:nvPr>
        </p:nvSpPr>
        <p:spPr/>
        <p:txBody>
          <a:bodyPr/>
          <a:lstStyle/>
          <a:p>
            <a:fld id="{299EC647-AEC1-8D41-B8AF-2776DF6AE850}"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76</a:t>
            </a:fld>
            <a:endParaRPr lang="zh-CN" altLang="en-US"/>
          </a:p>
        </p:txBody>
      </p:sp>
    </p:spTree>
    <p:extLst>
      <p:ext uri="{BB962C8B-B14F-4D97-AF65-F5344CB8AC3E}">
        <p14:creationId xmlns:p14="http://schemas.microsoft.com/office/powerpoint/2010/main" val="2274341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zh-CN" altLang="en-US" dirty="0"/>
              <a:t>进程的阻塞与唤醒</a:t>
            </a:r>
            <a:r>
              <a:rPr lang="en-US" altLang="zh-CN" dirty="0"/>
              <a:t>(2)</a:t>
            </a:r>
          </a:p>
        </p:txBody>
      </p:sp>
      <p:sp>
        <p:nvSpPr>
          <p:cNvPr id="525315" name="Rectangle 3"/>
          <p:cNvSpPr>
            <a:spLocks noGrp="1" noChangeArrowheads="1"/>
          </p:cNvSpPr>
          <p:nvPr>
            <p:ph idx="1"/>
          </p:nvPr>
        </p:nvSpPr>
        <p:spPr/>
        <p:txBody>
          <a:bodyPr>
            <a:normAutofit/>
          </a:bodyPr>
          <a:lstStyle/>
          <a:p>
            <a:r>
              <a:rPr lang="zh-CN" altLang="en-US" dirty="0"/>
              <a:t>进程阻塞过程</a:t>
            </a:r>
          </a:p>
          <a:p>
            <a:pPr lvl="1"/>
            <a:r>
              <a:rPr lang="zh-CN" altLang="en-US" dirty="0"/>
              <a:t>是进程自身的一种</a:t>
            </a:r>
            <a:r>
              <a:rPr lang="zh-CN" altLang="en-US" dirty="0">
                <a:solidFill>
                  <a:schemeClr val="accent2"/>
                </a:solidFill>
              </a:rPr>
              <a:t>主动</a:t>
            </a:r>
            <a:r>
              <a:rPr lang="zh-CN" altLang="en-US" dirty="0"/>
              <a:t>行为</a:t>
            </a:r>
            <a:endParaRPr lang="en-US" altLang="zh-CN" dirty="0"/>
          </a:p>
          <a:p>
            <a:pPr lvl="2"/>
            <a:r>
              <a:rPr lang="zh-CN" altLang="en-US" dirty="0"/>
              <a:t>可以，但更多是系统来做</a:t>
            </a:r>
          </a:p>
          <a:p>
            <a:pPr lvl="1"/>
            <a:r>
              <a:rPr lang="zh-CN" altLang="en-US" dirty="0"/>
              <a:t>调</a:t>
            </a:r>
            <a:r>
              <a:rPr lang="en-US" altLang="zh-CN" dirty="0"/>
              <a:t>block/pause</a:t>
            </a:r>
            <a:r>
              <a:rPr lang="zh-CN" altLang="en-US" dirty="0"/>
              <a:t>原语</a:t>
            </a:r>
          </a:p>
          <a:p>
            <a:pPr lvl="1"/>
            <a:r>
              <a:rPr lang="zh-CN" altLang="en-US" dirty="0"/>
              <a:t>停止执行，修改</a:t>
            </a:r>
            <a:r>
              <a:rPr lang="en-US" altLang="zh-CN" dirty="0"/>
              <a:t>PCB</a:t>
            </a:r>
            <a:r>
              <a:rPr lang="zh-CN" altLang="en-US" dirty="0"/>
              <a:t>入阻塞队列，并转调度。</a:t>
            </a:r>
          </a:p>
        </p:txBody>
      </p:sp>
      <p:sp>
        <p:nvSpPr>
          <p:cNvPr id="2" name="日期占位符 1"/>
          <p:cNvSpPr>
            <a:spLocks noGrp="1"/>
          </p:cNvSpPr>
          <p:nvPr>
            <p:ph type="dt" sz="half" idx="10"/>
          </p:nvPr>
        </p:nvSpPr>
        <p:spPr/>
        <p:txBody>
          <a:bodyPr/>
          <a:lstStyle/>
          <a:p>
            <a:fld id="{B1701E43-277D-254A-8431-714C7E7E971B}"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77</a:t>
            </a:fld>
            <a:endParaRPr lang="zh-CN" altLang="en-US"/>
          </a:p>
        </p:txBody>
      </p:sp>
    </p:spTree>
    <p:extLst>
      <p:ext uri="{BB962C8B-B14F-4D97-AF65-F5344CB8AC3E}">
        <p14:creationId xmlns:p14="http://schemas.microsoft.com/office/powerpoint/2010/main" val="3337285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zh-CN" altLang="en-US" dirty="0"/>
              <a:t>进程的阻塞与唤醒</a:t>
            </a:r>
            <a:r>
              <a:rPr lang="en-US" altLang="zh-CN" dirty="0"/>
              <a:t>(2)</a:t>
            </a:r>
          </a:p>
        </p:txBody>
      </p:sp>
      <p:sp>
        <p:nvSpPr>
          <p:cNvPr id="525315" name="Rectangle 3"/>
          <p:cNvSpPr>
            <a:spLocks noGrp="1" noChangeArrowheads="1"/>
          </p:cNvSpPr>
          <p:nvPr>
            <p:ph idx="1"/>
          </p:nvPr>
        </p:nvSpPr>
        <p:spPr/>
        <p:txBody>
          <a:bodyPr>
            <a:normAutofit/>
          </a:bodyPr>
          <a:lstStyle/>
          <a:p>
            <a:r>
              <a:rPr lang="zh-CN" altLang="en-US" dirty="0"/>
              <a:t>唤醒过程</a:t>
            </a:r>
          </a:p>
          <a:p>
            <a:pPr lvl="1"/>
            <a:r>
              <a:rPr lang="zh-CN" altLang="en-US" dirty="0">
                <a:solidFill>
                  <a:schemeClr val="accent2"/>
                </a:solidFill>
              </a:rPr>
              <a:t>一般由其它相关进程完成（释放资源）</a:t>
            </a:r>
          </a:p>
          <a:p>
            <a:pPr lvl="1"/>
            <a:r>
              <a:rPr lang="en-US" altLang="zh-CN" dirty="0"/>
              <a:t>wakeup</a:t>
            </a:r>
            <a:r>
              <a:rPr lang="zh-CN" altLang="en-US" dirty="0"/>
              <a:t>原语</a:t>
            </a:r>
          </a:p>
          <a:p>
            <a:pPr lvl="1"/>
            <a:r>
              <a:rPr lang="zh-CN" altLang="en-US" dirty="0"/>
              <a:t>修改</a:t>
            </a:r>
            <a:r>
              <a:rPr lang="en-US" altLang="zh-CN" dirty="0"/>
              <a:t>PCB</a:t>
            </a:r>
            <a:r>
              <a:rPr lang="zh-CN" altLang="en-US" dirty="0"/>
              <a:t>，入就绪队列</a:t>
            </a:r>
          </a:p>
        </p:txBody>
      </p:sp>
      <p:sp>
        <p:nvSpPr>
          <p:cNvPr id="2" name="日期占位符 1"/>
          <p:cNvSpPr>
            <a:spLocks noGrp="1"/>
          </p:cNvSpPr>
          <p:nvPr>
            <p:ph type="dt" sz="half" idx="10"/>
          </p:nvPr>
        </p:nvSpPr>
        <p:spPr/>
        <p:txBody>
          <a:bodyPr/>
          <a:lstStyle/>
          <a:p>
            <a:fld id="{471F6049-8A0E-1147-94D8-81F6BEED2FF1}"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78</a:t>
            </a:fld>
            <a:endParaRPr lang="zh-CN" altLang="en-US"/>
          </a:p>
        </p:txBody>
      </p:sp>
    </p:spTree>
    <p:extLst>
      <p:ext uri="{BB962C8B-B14F-4D97-AF65-F5344CB8AC3E}">
        <p14:creationId xmlns:p14="http://schemas.microsoft.com/office/powerpoint/2010/main" val="24255797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zh-CN" altLang="en-US" dirty="0"/>
              <a:t>进程的挂起与激活 </a:t>
            </a:r>
          </a:p>
        </p:txBody>
      </p:sp>
      <p:sp>
        <p:nvSpPr>
          <p:cNvPr id="281603" name="Rectangle 3"/>
          <p:cNvSpPr>
            <a:spLocks noGrp="1" noChangeArrowheads="1"/>
          </p:cNvSpPr>
          <p:nvPr>
            <p:ph idx="1"/>
          </p:nvPr>
        </p:nvSpPr>
        <p:spPr/>
        <p:txBody>
          <a:bodyPr>
            <a:normAutofit/>
          </a:bodyPr>
          <a:lstStyle/>
          <a:p>
            <a:r>
              <a:rPr lang="zh-CN" altLang="en-US" dirty="0"/>
              <a:t>进程的挂起过程</a:t>
            </a:r>
          </a:p>
          <a:p>
            <a:pPr lvl="1"/>
            <a:r>
              <a:rPr lang="zh-CN" altLang="en-US" dirty="0"/>
              <a:t>调用</a:t>
            </a:r>
            <a:r>
              <a:rPr lang="en-US" altLang="zh-CN" dirty="0"/>
              <a:t>suspend</a:t>
            </a:r>
            <a:r>
              <a:rPr lang="zh-CN" altLang="en-US" dirty="0"/>
              <a:t>原语，将该进程</a:t>
            </a:r>
            <a:r>
              <a:rPr lang="en-US" altLang="zh-CN" dirty="0"/>
              <a:t>PCB</a:t>
            </a:r>
            <a:r>
              <a:rPr lang="zh-CN" altLang="en-US" dirty="0"/>
              <a:t>移到指定队列</a:t>
            </a:r>
          </a:p>
          <a:p>
            <a:r>
              <a:rPr lang="zh-CN" altLang="en-US" dirty="0"/>
              <a:t>进程的激活过程</a:t>
            </a:r>
          </a:p>
          <a:p>
            <a:pPr lvl="1"/>
            <a:r>
              <a:rPr lang="zh-CN" altLang="en-US" dirty="0"/>
              <a:t>调用</a:t>
            </a:r>
            <a:r>
              <a:rPr lang="en-US" altLang="zh-CN" dirty="0"/>
              <a:t>active</a:t>
            </a:r>
            <a:r>
              <a:rPr lang="zh-CN" altLang="en-US" dirty="0"/>
              <a:t>原语</a:t>
            </a:r>
          </a:p>
          <a:p>
            <a:r>
              <a:rPr lang="zh-CN" altLang="en-US" dirty="0"/>
              <a:t>谁来调用</a:t>
            </a:r>
            <a:endParaRPr lang="en-US" altLang="zh-CN" dirty="0"/>
          </a:p>
          <a:p>
            <a:pPr lvl="1"/>
            <a:r>
              <a:rPr lang="zh-CN" altLang="en-US" dirty="0"/>
              <a:t>用户，</a:t>
            </a:r>
            <a:r>
              <a:rPr lang="en-US" altLang="zh-CN" dirty="0"/>
              <a:t>OS</a:t>
            </a:r>
            <a:r>
              <a:rPr lang="zh-CN" altLang="en-US" dirty="0"/>
              <a:t>？</a:t>
            </a:r>
          </a:p>
        </p:txBody>
      </p:sp>
      <p:sp>
        <p:nvSpPr>
          <p:cNvPr id="2" name="日期占位符 1"/>
          <p:cNvSpPr>
            <a:spLocks noGrp="1"/>
          </p:cNvSpPr>
          <p:nvPr>
            <p:ph type="dt" sz="half" idx="10"/>
          </p:nvPr>
        </p:nvSpPr>
        <p:spPr/>
        <p:txBody>
          <a:bodyPr/>
          <a:lstStyle/>
          <a:p>
            <a:fld id="{FCD7D567-CE85-A044-B8D8-1F34545DD017}"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79</a:t>
            </a:fld>
            <a:endParaRPr lang="zh-CN" altLang="en-US"/>
          </a:p>
        </p:txBody>
      </p:sp>
    </p:spTree>
    <p:extLst>
      <p:ext uri="{BB962C8B-B14F-4D97-AF65-F5344CB8AC3E}">
        <p14:creationId xmlns:p14="http://schemas.microsoft.com/office/powerpoint/2010/main" val="1324873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zh-CN" altLang="en-US"/>
              <a:t>并发程序（</a:t>
            </a:r>
            <a:r>
              <a:rPr lang="en-US" altLang="zh-CN"/>
              <a:t>1/3</a:t>
            </a:r>
            <a:r>
              <a:rPr lang="zh-CN" altLang="en-US"/>
              <a:t>）</a:t>
            </a:r>
          </a:p>
        </p:txBody>
      </p:sp>
      <p:sp>
        <p:nvSpPr>
          <p:cNvPr id="402435" name="Rectangle 3"/>
          <p:cNvSpPr>
            <a:spLocks noGrp="1" noChangeArrowheads="1"/>
          </p:cNvSpPr>
          <p:nvPr>
            <p:ph idx="1"/>
          </p:nvPr>
        </p:nvSpPr>
        <p:spPr/>
        <p:txBody>
          <a:bodyPr/>
          <a:lstStyle/>
          <a:p>
            <a:r>
              <a:rPr lang="zh-CN" altLang="en-US" dirty="0"/>
              <a:t>一定时间内，物理机器上有两个或两个以上的程序同时处于开始运行但尚未结束的状态，并且次序不是事先确定的</a:t>
            </a:r>
            <a:endParaRPr lang="en-US" altLang="zh-CN" dirty="0"/>
          </a:p>
          <a:p>
            <a:r>
              <a:rPr lang="zh-CN" altLang="en-US" dirty="0"/>
              <a:t>引入并发的目的</a:t>
            </a:r>
          </a:p>
          <a:p>
            <a:pPr lvl="1"/>
            <a:r>
              <a:rPr lang="zh-CN" altLang="en-US" dirty="0"/>
              <a:t>提高资源利用率，从而提高系统效率</a:t>
            </a:r>
          </a:p>
          <a:p>
            <a:endParaRPr lang="zh-CN" altLang="en-US" dirty="0"/>
          </a:p>
        </p:txBody>
      </p:sp>
      <p:sp>
        <p:nvSpPr>
          <p:cNvPr id="2" name="日期占位符 1"/>
          <p:cNvSpPr>
            <a:spLocks noGrp="1"/>
          </p:cNvSpPr>
          <p:nvPr>
            <p:ph type="dt" sz="half" idx="10"/>
          </p:nvPr>
        </p:nvSpPr>
        <p:spPr/>
        <p:txBody>
          <a:bodyPr/>
          <a:lstStyle/>
          <a:p>
            <a:fld id="{A85C9FB3-D16A-B544-AAFE-C9F146FC8612}"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8</a:t>
            </a:fld>
            <a:endParaRPr lang="zh-CN" altLang="en-US"/>
          </a:p>
        </p:txBody>
      </p:sp>
    </p:spTree>
    <p:extLst>
      <p:ext uri="{BB962C8B-B14F-4D97-AF65-F5344CB8AC3E}">
        <p14:creationId xmlns:p14="http://schemas.microsoft.com/office/powerpoint/2010/main" val="29972444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进程切换</a:t>
            </a:r>
          </a:p>
        </p:txBody>
      </p:sp>
      <p:sp>
        <p:nvSpPr>
          <p:cNvPr id="3" name="内容占位符 2"/>
          <p:cNvSpPr>
            <a:spLocks noGrp="1"/>
          </p:cNvSpPr>
          <p:nvPr>
            <p:ph idx="1"/>
          </p:nvPr>
        </p:nvSpPr>
        <p:spPr/>
        <p:txBody>
          <a:bodyPr/>
          <a:lstStyle/>
          <a:p>
            <a:r>
              <a:rPr lang="zh-CN" altLang="en-US" dirty="0"/>
              <a:t>阻塞</a:t>
            </a:r>
            <a:r>
              <a:rPr lang="en-US" altLang="zh-CN" dirty="0"/>
              <a:t>/</a:t>
            </a:r>
            <a:r>
              <a:rPr lang="zh-CN" altLang="en-US" dirty="0"/>
              <a:t>唤醒，时间片</a:t>
            </a:r>
            <a:endParaRPr lang="en-US" altLang="zh-CN" dirty="0"/>
          </a:p>
          <a:p>
            <a:r>
              <a:rPr lang="zh-CN" altLang="en-US" dirty="0"/>
              <a:t>保存现场，恢复现场</a:t>
            </a:r>
            <a:endParaRPr lang="en-US" altLang="zh-CN" dirty="0"/>
          </a:p>
          <a:p>
            <a:r>
              <a:rPr lang="zh-CN" altLang="en-US" dirty="0"/>
              <a:t>什么是现场？</a:t>
            </a:r>
            <a:endParaRPr lang="en-US" altLang="zh-CN" dirty="0"/>
          </a:p>
          <a:p>
            <a:pPr lvl="1"/>
            <a:r>
              <a:rPr lang="zh-CN" altLang="en-US" dirty="0"/>
              <a:t>进程上下文（</a:t>
            </a:r>
            <a:r>
              <a:rPr lang="en-US" altLang="zh-CN" dirty="0"/>
              <a:t>context</a:t>
            </a:r>
            <a:r>
              <a:rPr lang="zh-CN" altLang="en-US" dirty="0"/>
              <a:t>）</a:t>
            </a:r>
            <a:endParaRPr lang="en-US" altLang="zh-CN" dirty="0"/>
          </a:p>
          <a:p>
            <a:r>
              <a:rPr lang="zh-CN" altLang="en-US" dirty="0"/>
              <a:t>与用户</a:t>
            </a:r>
            <a:r>
              <a:rPr lang="en-US" altLang="zh-CN" dirty="0"/>
              <a:t>/</a:t>
            </a:r>
            <a:r>
              <a:rPr lang="zh-CN" altLang="en-US" dirty="0"/>
              <a:t>内核态切换的区别</a:t>
            </a:r>
            <a:endParaRPr lang="en-US" altLang="zh-CN" dirty="0"/>
          </a:p>
          <a:p>
            <a:pPr lvl="1"/>
            <a:r>
              <a:rPr lang="zh-CN" altLang="en-US" dirty="0"/>
              <a:t>请求系统调用</a:t>
            </a:r>
          </a:p>
        </p:txBody>
      </p:sp>
      <p:sp>
        <p:nvSpPr>
          <p:cNvPr id="4" name="日期占位符 3"/>
          <p:cNvSpPr>
            <a:spLocks noGrp="1"/>
          </p:cNvSpPr>
          <p:nvPr>
            <p:ph type="dt" sz="half" idx="10"/>
          </p:nvPr>
        </p:nvSpPr>
        <p:spPr/>
        <p:txBody>
          <a:bodyPr/>
          <a:lstStyle/>
          <a:p>
            <a:fld id="{9596A151-D11B-0F4D-846E-CF8CBBA1B0CC}"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80</a:t>
            </a:fld>
            <a:endParaRPr lang="zh-CN" altLang="en-US"/>
          </a:p>
        </p:txBody>
      </p:sp>
      <p:sp>
        <p:nvSpPr>
          <p:cNvPr id="7" name="矩形 6"/>
          <p:cNvSpPr/>
          <p:nvPr/>
        </p:nvSpPr>
        <p:spPr>
          <a:xfrm>
            <a:off x="5595582" y="4353636"/>
            <a:ext cx="2497540" cy="1269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核心子系统</a:t>
            </a:r>
          </a:p>
        </p:txBody>
      </p:sp>
      <p:sp>
        <p:nvSpPr>
          <p:cNvPr id="8" name="矩形 7"/>
          <p:cNvSpPr/>
          <p:nvPr/>
        </p:nvSpPr>
        <p:spPr>
          <a:xfrm>
            <a:off x="5595582" y="2101755"/>
            <a:ext cx="2497540" cy="22518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r>
              <a:rPr lang="zh-CN" altLang="en-US" dirty="0"/>
              <a:t>核外子系统</a:t>
            </a:r>
          </a:p>
        </p:txBody>
      </p:sp>
      <p:sp>
        <p:nvSpPr>
          <p:cNvPr id="9" name="TextBox 8"/>
          <p:cNvSpPr txBox="1"/>
          <p:nvPr/>
        </p:nvSpPr>
        <p:spPr>
          <a:xfrm>
            <a:off x="8093122" y="3043029"/>
            <a:ext cx="877163" cy="369332"/>
          </a:xfrm>
          <a:prstGeom prst="rect">
            <a:avLst/>
          </a:prstGeom>
          <a:noFill/>
        </p:spPr>
        <p:txBody>
          <a:bodyPr wrap="none" rtlCol="0">
            <a:spAutoFit/>
          </a:bodyPr>
          <a:lstStyle/>
          <a:p>
            <a:r>
              <a:rPr lang="zh-CN" altLang="en-US" dirty="0"/>
              <a:t>用户态</a:t>
            </a:r>
          </a:p>
        </p:txBody>
      </p:sp>
      <p:sp>
        <p:nvSpPr>
          <p:cNvPr id="10" name="TextBox 9"/>
          <p:cNvSpPr txBox="1"/>
          <p:nvPr/>
        </p:nvSpPr>
        <p:spPr>
          <a:xfrm>
            <a:off x="8093121" y="4530635"/>
            <a:ext cx="877163" cy="369332"/>
          </a:xfrm>
          <a:prstGeom prst="rect">
            <a:avLst/>
          </a:prstGeom>
          <a:noFill/>
        </p:spPr>
        <p:txBody>
          <a:bodyPr wrap="none" rtlCol="0">
            <a:spAutoFit/>
          </a:bodyPr>
          <a:lstStyle/>
          <a:p>
            <a:r>
              <a:rPr lang="zh-CN" altLang="en-US" dirty="0"/>
              <a:t>内核态</a:t>
            </a:r>
          </a:p>
        </p:txBody>
      </p:sp>
      <p:sp>
        <p:nvSpPr>
          <p:cNvPr id="11" name="TextBox 10"/>
          <p:cNvSpPr txBox="1"/>
          <p:nvPr/>
        </p:nvSpPr>
        <p:spPr>
          <a:xfrm>
            <a:off x="5752981" y="2673697"/>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dirty="0"/>
              <a:t>进程</a:t>
            </a:r>
            <a:r>
              <a:rPr lang="en-US" altLang="zh-CN" dirty="0"/>
              <a:t>A</a:t>
            </a:r>
            <a:endParaRPr lang="zh-CN" altLang="en-US" dirty="0"/>
          </a:p>
        </p:txBody>
      </p:sp>
      <p:sp>
        <p:nvSpPr>
          <p:cNvPr id="12" name="TextBox 11"/>
          <p:cNvSpPr txBox="1"/>
          <p:nvPr/>
        </p:nvSpPr>
        <p:spPr>
          <a:xfrm>
            <a:off x="7079089" y="2673697"/>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dirty="0"/>
              <a:t>进程</a:t>
            </a:r>
            <a:r>
              <a:rPr lang="en-US" altLang="zh-CN" dirty="0"/>
              <a:t>B</a:t>
            </a:r>
            <a:endParaRPr lang="zh-CN" altLang="en-US" dirty="0"/>
          </a:p>
        </p:txBody>
      </p:sp>
      <p:sp>
        <p:nvSpPr>
          <p:cNvPr id="13" name="上弧形箭头 12"/>
          <p:cNvSpPr/>
          <p:nvPr/>
        </p:nvSpPr>
        <p:spPr>
          <a:xfrm>
            <a:off x="6380328" y="2238233"/>
            <a:ext cx="928048" cy="38896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上弧形箭头 13"/>
          <p:cNvSpPr/>
          <p:nvPr/>
        </p:nvSpPr>
        <p:spPr>
          <a:xfrm rot="11043853">
            <a:off x="6295373" y="3075428"/>
            <a:ext cx="928048" cy="38896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上弧形箭头 14"/>
          <p:cNvSpPr/>
          <p:nvPr/>
        </p:nvSpPr>
        <p:spPr>
          <a:xfrm rot="16026391">
            <a:off x="5555775" y="4152428"/>
            <a:ext cx="928048" cy="388961"/>
          </a:xfrm>
          <a:prstGeom prst="curved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16" name="上弧形箭头 15"/>
          <p:cNvSpPr/>
          <p:nvPr/>
        </p:nvSpPr>
        <p:spPr>
          <a:xfrm rot="5717350">
            <a:off x="7274798" y="4159156"/>
            <a:ext cx="928048" cy="388961"/>
          </a:xfrm>
          <a:prstGeom prst="curved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27307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系统调用</a:t>
            </a:r>
          </a:p>
        </p:txBody>
      </p:sp>
      <p:sp>
        <p:nvSpPr>
          <p:cNvPr id="4" name="日期占位符 3"/>
          <p:cNvSpPr>
            <a:spLocks noGrp="1"/>
          </p:cNvSpPr>
          <p:nvPr>
            <p:ph type="dt" sz="half" idx="10"/>
          </p:nvPr>
        </p:nvSpPr>
        <p:spPr/>
        <p:txBody>
          <a:bodyPr/>
          <a:lstStyle/>
          <a:p>
            <a:fld id="{B5CF2B9D-CBD5-ED46-BB2C-4CDC3288EE28}"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81</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1981200" y="1333500"/>
            <a:ext cx="4699000" cy="4699000"/>
          </a:xfrm>
          <a:prstGeom prst="rect">
            <a:avLst/>
          </a:prstGeom>
        </p:spPr>
      </p:pic>
      <p:sp>
        <p:nvSpPr>
          <p:cNvPr id="9" name="右箭头 8"/>
          <p:cNvSpPr/>
          <p:nvPr/>
        </p:nvSpPr>
        <p:spPr>
          <a:xfrm>
            <a:off x="1181100" y="2222500"/>
            <a:ext cx="2311400" cy="4318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151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系统调用过程</a:t>
            </a:r>
          </a:p>
        </p:txBody>
      </p:sp>
      <p:sp>
        <p:nvSpPr>
          <p:cNvPr id="3" name="日期占位符 2"/>
          <p:cNvSpPr>
            <a:spLocks noGrp="1"/>
          </p:cNvSpPr>
          <p:nvPr>
            <p:ph type="dt" sz="half" idx="10"/>
          </p:nvPr>
        </p:nvSpPr>
        <p:spPr/>
        <p:txBody>
          <a:bodyPr/>
          <a:lstStyle/>
          <a:p>
            <a:fld id="{D5B39801-90A5-0C42-B6EE-2FB1645994D6}"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82</a:t>
            </a:fld>
            <a:endParaRPr lang="zh-CN" altLang="en-US"/>
          </a:p>
        </p:txBody>
      </p:sp>
      <p:pic>
        <p:nvPicPr>
          <p:cNvPr id="6" name="图片 5"/>
          <p:cNvPicPr>
            <a:picLocks noChangeAspect="1"/>
          </p:cNvPicPr>
          <p:nvPr/>
        </p:nvPicPr>
        <p:blipFill>
          <a:blip r:embed="rId2"/>
          <a:stretch>
            <a:fillRect/>
          </a:stretch>
        </p:blipFill>
        <p:spPr>
          <a:xfrm>
            <a:off x="1092200" y="1289942"/>
            <a:ext cx="6311900" cy="5066408"/>
          </a:xfrm>
          <a:prstGeom prst="rect">
            <a:avLst/>
          </a:prstGeom>
        </p:spPr>
      </p:pic>
    </p:spTree>
    <p:extLst>
      <p:ext uri="{BB962C8B-B14F-4D97-AF65-F5344CB8AC3E}">
        <p14:creationId xmlns:p14="http://schemas.microsoft.com/office/powerpoint/2010/main" val="1715197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getpid@Linux</a:t>
            </a:r>
            <a:endParaRPr kumimoji="1" lang="zh-CN" altLang="en-US" dirty="0"/>
          </a:p>
        </p:txBody>
      </p:sp>
      <p:sp>
        <p:nvSpPr>
          <p:cNvPr id="3" name="日期占位符 2"/>
          <p:cNvSpPr>
            <a:spLocks noGrp="1"/>
          </p:cNvSpPr>
          <p:nvPr>
            <p:ph type="dt" sz="half" idx="10"/>
          </p:nvPr>
        </p:nvSpPr>
        <p:spPr/>
        <p:txBody>
          <a:bodyPr/>
          <a:lstStyle/>
          <a:p>
            <a:fld id="{8AB3B088-FC79-5945-A47B-A78C36C71CC6}"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83</a:t>
            </a:fld>
            <a:endParaRPr lang="zh-CN" altLang="en-US"/>
          </a:p>
        </p:txBody>
      </p:sp>
      <p:pic>
        <p:nvPicPr>
          <p:cNvPr id="6" name="图片 5"/>
          <p:cNvPicPr>
            <a:picLocks noChangeAspect="1"/>
          </p:cNvPicPr>
          <p:nvPr/>
        </p:nvPicPr>
        <p:blipFill>
          <a:blip r:embed="rId2"/>
          <a:stretch>
            <a:fillRect/>
          </a:stretch>
        </p:blipFill>
        <p:spPr>
          <a:xfrm>
            <a:off x="939800" y="1587500"/>
            <a:ext cx="7251700" cy="4584700"/>
          </a:xfrm>
          <a:prstGeom prst="rect">
            <a:avLst/>
          </a:prstGeom>
        </p:spPr>
      </p:pic>
    </p:spTree>
    <p:extLst>
      <p:ext uri="{BB962C8B-B14F-4D97-AF65-F5344CB8AC3E}">
        <p14:creationId xmlns:p14="http://schemas.microsoft.com/office/powerpoint/2010/main" val="359191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另一个角度 </a:t>
            </a:r>
            <a:r>
              <a:rPr kumimoji="1" lang="en-US" altLang="zh-CN" dirty="0"/>
              <a:t>read(</a:t>
            </a:r>
            <a:r>
              <a:rPr kumimoji="1" lang="en-US" altLang="zh-CN" dirty="0" err="1"/>
              <a:t>fd</a:t>
            </a:r>
            <a:r>
              <a:rPr kumimoji="1" lang="en-US" altLang="zh-CN" dirty="0"/>
              <a:t>, &amp;buffer, </a:t>
            </a:r>
            <a:r>
              <a:rPr kumimoji="1" lang="en-US" altLang="zh-CN" dirty="0" err="1"/>
              <a:t>nbytes</a:t>
            </a:r>
            <a:r>
              <a:rPr kumimoji="1" lang="en-US" altLang="zh-CN" dirty="0"/>
              <a:t>)</a:t>
            </a:r>
            <a:endParaRPr kumimoji="1" lang="zh-CN" altLang="en-US" dirty="0"/>
          </a:p>
        </p:txBody>
      </p:sp>
      <p:sp>
        <p:nvSpPr>
          <p:cNvPr id="3" name="日期占位符 2"/>
          <p:cNvSpPr>
            <a:spLocks noGrp="1"/>
          </p:cNvSpPr>
          <p:nvPr>
            <p:ph type="dt" sz="half" idx="10"/>
          </p:nvPr>
        </p:nvSpPr>
        <p:spPr/>
        <p:txBody>
          <a:bodyPr/>
          <a:lstStyle/>
          <a:p>
            <a:fld id="{3E91AFEB-8E75-8A4B-A749-F0651A0C09E3}"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84</a:t>
            </a:fld>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39900" y="1242441"/>
            <a:ext cx="6096000" cy="4904359"/>
          </a:xfrm>
          <a:prstGeom prst="rect">
            <a:avLst/>
          </a:prstGeom>
        </p:spPr>
      </p:pic>
    </p:spTree>
    <p:extLst>
      <p:ext uri="{BB962C8B-B14F-4D97-AF65-F5344CB8AC3E}">
        <p14:creationId xmlns:p14="http://schemas.microsoft.com/office/powerpoint/2010/main" val="2749576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zh-CN" altLang="en-US" dirty="0"/>
              <a:t>思考</a:t>
            </a:r>
          </a:p>
        </p:txBody>
      </p:sp>
      <p:sp>
        <p:nvSpPr>
          <p:cNvPr id="564227" name="Rectangle 3"/>
          <p:cNvSpPr>
            <a:spLocks noGrp="1" noChangeArrowheads="1"/>
          </p:cNvSpPr>
          <p:nvPr>
            <p:ph idx="1"/>
          </p:nvPr>
        </p:nvSpPr>
        <p:spPr/>
        <p:txBody>
          <a:bodyPr/>
          <a:lstStyle/>
          <a:p>
            <a:r>
              <a:rPr lang="zh-CN" altLang="en-US" dirty="0"/>
              <a:t>系统调用和普通调用的区别？</a:t>
            </a:r>
          </a:p>
          <a:p>
            <a:pPr lvl="1"/>
            <a:r>
              <a:rPr lang="zh-CN" altLang="en-US" dirty="0"/>
              <a:t>系统调用会引起从用户态进入核心态</a:t>
            </a:r>
            <a:endParaRPr lang="en-US" altLang="zh-CN" dirty="0"/>
          </a:p>
          <a:p>
            <a:pPr lvl="1"/>
            <a:r>
              <a:rPr lang="en-US" altLang="zh-CN" dirty="0"/>
              <a:t>sum()</a:t>
            </a:r>
          </a:p>
          <a:p>
            <a:endParaRPr lang="en-US" altLang="zh-CN" dirty="0"/>
          </a:p>
        </p:txBody>
      </p:sp>
      <p:sp>
        <p:nvSpPr>
          <p:cNvPr id="2" name="日期占位符 1"/>
          <p:cNvSpPr>
            <a:spLocks noGrp="1"/>
          </p:cNvSpPr>
          <p:nvPr>
            <p:ph type="dt" sz="half" idx="10"/>
          </p:nvPr>
        </p:nvSpPr>
        <p:spPr/>
        <p:txBody>
          <a:bodyPr/>
          <a:lstStyle/>
          <a:p>
            <a:fld id="{E09D0968-8902-EA45-8FEF-40FB48CA6695}"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85</a:t>
            </a:fld>
            <a:endParaRPr lang="zh-CN" altLang="en-US"/>
          </a:p>
        </p:txBody>
      </p:sp>
    </p:spTree>
    <p:extLst>
      <p:ext uri="{BB962C8B-B14F-4D97-AF65-F5344CB8AC3E}">
        <p14:creationId xmlns:p14="http://schemas.microsoft.com/office/powerpoint/2010/main" val="388461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4227">
                                            <p:txEl>
                                              <p:pRg st="0" end="0"/>
                                            </p:txEl>
                                          </p:spTgt>
                                        </p:tgtEl>
                                        <p:attrNameLst>
                                          <p:attrName>style.visibility</p:attrName>
                                        </p:attrNameLst>
                                      </p:cBhvr>
                                      <p:to>
                                        <p:strVal val="visible"/>
                                      </p:to>
                                    </p:set>
                                    <p:animEffect transition="in" filter="fade">
                                      <p:cBhvr>
                                        <p:cTn id="7" dur="500"/>
                                        <p:tgtEl>
                                          <p:spTgt spid="564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227">
                                            <p:txEl>
                                              <p:pRg st="1" end="1"/>
                                            </p:txEl>
                                          </p:spTgt>
                                        </p:tgtEl>
                                        <p:attrNameLst>
                                          <p:attrName>style.visibility</p:attrName>
                                        </p:attrNameLst>
                                      </p:cBhvr>
                                      <p:to>
                                        <p:strVal val="visible"/>
                                      </p:to>
                                    </p:set>
                                    <p:animEffect transition="in" filter="fade">
                                      <p:cBhvr>
                                        <p:cTn id="12" dur="500"/>
                                        <p:tgtEl>
                                          <p:spTgt spid="564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227">
                                            <p:txEl>
                                              <p:pRg st="2" end="2"/>
                                            </p:txEl>
                                          </p:spTgt>
                                        </p:tgtEl>
                                        <p:attrNameLst>
                                          <p:attrName>style.visibility</p:attrName>
                                        </p:attrNameLst>
                                      </p:cBhvr>
                                      <p:to>
                                        <p:strVal val="visible"/>
                                      </p:to>
                                    </p:set>
                                    <p:animEffect transition="in" filter="fade">
                                      <p:cBhvr>
                                        <p:cTn id="17" dur="500"/>
                                        <p:tgtEl>
                                          <p:spTgt spid="564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线程</a:t>
            </a:r>
          </a:p>
        </p:txBody>
      </p:sp>
      <p:sp>
        <p:nvSpPr>
          <p:cNvPr id="3" name="文本占位符 2"/>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6E2D7158-0B36-0342-8633-8B5D379F2713}"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86</a:t>
            </a:fld>
            <a:endParaRPr lang="zh-CN" altLang="en-US"/>
          </a:p>
        </p:txBody>
      </p:sp>
    </p:spTree>
    <p:extLst>
      <p:ext uri="{BB962C8B-B14F-4D97-AF65-F5344CB8AC3E}">
        <p14:creationId xmlns:p14="http://schemas.microsoft.com/office/powerpoint/2010/main" val="1393315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回顾进程</a:t>
            </a:r>
          </a:p>
        </p:txBody>
      </p:sp>
      <p:sp>
        <p:nvSpPr>
          <p:cNvPr id="3" name="内容占位符 2"/>
          <p:cNvSpPr>
            <a:spLocks noGrp="1"/>
          </p:cNvSpPr>
          <p:nvPr>
            <p:ph idx="1"/>
          </p:nvPr>
        </p:nvSpPr>
        <p:spPr/>
        <p:txBody>
          <a:bodyPr>
            <a:normAutofit/>
          </a:bodyPr>
          <a:lstStyle/>
          <a:p>
            <a:r>
              <a:rPr lang="zh-CN" altLang="en-US" dirty="0"/>
              <a:t>进程的两个特点</a:t>
            </a:r>
            <a:endParaRPr lang="en-US" altLang="zh-CN" dirty="0"/>
          </a:p>
          <a:p>
            <a:pPr lvl="1"/>
            <a:r>
              <a:rPr lang="zh-CN" altLang="en-US" dirty="0"/>
              <a:t>资源所有权：一个进程包括一个保存进程映像的虚地址空间，并且不时地被分配给对资源的控制或所有权。</a:t>
            </a:r>
          </a:p>
          <a:p>
            <a:pPr lvl="1"/>
            <a:r>
              <a:rPr lang="zh-CN" altLang="en-US" dirty="0"/>
              <a:t>调度</a:t>
            </a:r>
            <a:r>
              <a:rPr lang="en-US" altLang="zh-CN" dirty="0"/>
              <a:t>/</a:t>
            </a:r>
            <a:r>
              <a:rPr lang="zh-CN" altLang="en-US" dirty="0"/>
              <a:t>执行：一个具有执行状态和调度优先级的进程是一个被操作系统调度并分派的实体。 </a:t>
            </a:r>
          </a:p>
          <a:p>
            <a:r>
              <a:rPr lang="zh-CN" altLang="en-US" dirty="0"/>
              <a:t>有没有改进之处？</a:t>
            </a:r>
          </a:p>
        </p:txBody>
      </p:sp>
      <p:sp>
        <p:nvSpPr>
          <p:cNvPr id="4" name="日期占位符 3"/>
          <p:cNvSpPr>
            <a:spLocks noGrp="1"/>
          </p:cNvSpPr>
          <p:nvPr>
            <p:ph type="dt" sz="half" idx="10"/>
          </p:nvPr>
        </p:nvSpPr>
        <p:spPr/>
        <p:txBody>
          <a:bodyPr/>
          <a:lstStyle/>
          <a:p>
            <a:fld id="{F27401ED-1CA0-024F-8375-0798598C9D3E}"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87</a:t>
            </a:fld>
            <a:endParaRPr lang="zh-CN" altLang="en-US"/>
          </a:p>
        </p:txBody>
      </p:sp>
    </p:spTree>
    <p:extLst>
      <p:ext uri="{BB962C8B-B14F-4D97-AF65-F5344CB8AC3E}">
        <p14:creationId xmlns:p14="http://schemas.microsoft.com/office/powerpoint/2010/main" val="171035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线程的诞生</a:t>
            </a:r>
          </a:p>
        </p:txBody>
      </p:sp>
      <p:sp>
        <p:nvSpPr>
          <p:cNvPr id="3" name="内容占位符 2"/>
          <p:cNvSpPr>
            <a:spLocks noGrp="1"/>
          </p:cNvSpPr>
          <p:nvPr>
            <p:ph idx="1"/>
          </p:nvPr>
        </p:nvSpPr>
        <p:spPr/>
        <p:txBody>
          <a:bodyPr/>
          <a:lstStyle/>
          <a:p>
            <a:r>
              <a:rPr lang="zh-CN" altLang="en-US" dirty="0"/>
              <a:t>为区分这两个特点，调度并分派的部分通常称为</a:t>
            </a:r>
            <a:r>
              <a:rPr lang="zh-CN" altLang="en-US" dirty="0">
                <a:solidFill>
                  <a:schemeClr val="accent2"/>
                </a:solidFill>
              </a:rPr>
              <a:t>线程或轻量级进程</a:t>
            </a:r>
            <a:r>
              <a:rPr lang="zh-CN" altLang="en-US" dirty="0"/>
              <a:t>（</a:t>
            </a:r>
            <a:r>
              <a:rPr lang="en-US" altLang="zh-CN" dirty="0"/>
              <a:t>light-weight process</a:t>
            </a:r>
            <a:r>
              <a:rPr lang="zh-CN" altLang="en-US" dirty="0"/>
              <a:t>），而资源所有权的部分通常称为进程。</a:t>
            </a:r>
          </a:p>
          <a:p>
            <a:r>
              <a:rPr lang="zh-CN" altLang="en-US" dirty="0"/>
              <a:t>传统的进程中只有一个线程，称作单线程进程。</a:t>
            </a:r>
          </a:p>
          <a:p>
            <a:endParaRPr lang="zh-CN" altLang="en-US" dirty="0"/>
          </a:p>
        </p:txBody>
      </p:sp>
      <p:sp>
        <p:nvSpPr>
          <p:cNvPr id="4" name="日期占位符 3"/>
          <p:cNvSpPr>
            <a:spLocks noGrp="1"/>
          </p:cNvSpPr>
          <p:nvPr>
            <p:ph type="dt" sz="half" idx="10"/>
          </p:nvPr>
        </p:nvSpPr>
        <p:spPr/>
        <p:txBody>
          <a:bodyPr/>
          <a:lstStyle/>
          <a:p>
            <a:fld id="{395C7584-F8EE-E549-8EF1-171225E170F5}"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88</a:t>
            </a:fld>
            <a:endParaRPr lang="zh-CN" altLang="en-US"/>
          </a:p>
        </p:txBody>
      </p:sp>
    </p:spTree>
    <p:extLst>
      <p:ext uri="{BB962C8B-B14F-4D97-AF65-F5344CB8AC3E}">
        <p14:creationId xmlns:p14="http://schemas.microsoft.com/office/powerpoint/2010/main" val="410036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发展</a:t>
            </a:r>
          </a:p>
        </p:txBody>
      </p:sp>
      <p:sp>
        <p:nvSpPr>
          <p:cNvPr id="8" name="内容占位符 7"/>
          <p:cNvSpPr>
            <a:spLocks noGrp="1"/>
          </p:cNvSpPr>
          <p:nvPr>
            <p:ph idx="1"/>
          </p:nvPr>
        </p:nvSpPr>
        <p:spPr/>
        <p:txBody>
          <a:bodyPr>
            <a:normAutofit/>
          </a:bodyPr>
          <a:lstStyle/>
          <a:p>
            <a:r>
              <a:rPr lang="zh-CN" altLang="en-US" dirty="0"/>
              <a:t>进程是拥有资源和独立运行的基本单位。</a:t>
            </a:r>
            <a:endParaRPr lang="en-US" altLang="zh-CN" dirty="0"/>
          </a:p>
          <a:p>
            <a:r>
              <a:rPr lang="en-US" altLang="zh-CN" dirty="0"/>
              <a:t>20</a:t>
            </a:r>
            <a:r>
              <a:rPr lang="zh-CN" altLang="en-US" dirty="0"/>
              <a:t>世纪</a:t>
            </a:r>
            <a:r>
              <a:rPr lang="en-US" altLang="zh-CN" dirty="0"/>
              <a:t>80</a:t>
            </a:r>
            <a:r>
              <a:rPr lang="zh-CN" altLang="en-US" dirty="0"/>
              <a:t>年代中期，提出了比进程更小的能独立运行的基本单位</a:t>
            </a:r>
            <a:r>
              <a:rPr lang="en-US" altLang="zh-CN" dirty="0"/>
              <a:t>——</a:t>
            </a:r>
            <a:r>
              <a:rPr lang="zh-CN" altLang="en-US" dirty="0"/>
              <a:t>线程（</a:t>
            </a:r>
            <a:r>
              <a:rPr lang="en-US" altLang="zh-CN" dirty="0"/>
              <a:t>Thread</a:t>
            </a:r>
            <a:r>
              <a:rPr lang="zh-CN" altLang="en-US" dirty="0"/>
              <a:t>）</a:t>
            </a:r>
            <a:endParaRPr lang="en-US" altLang="zh-CN" dirty="0"/>
          </a:p>
          <a:p>
            <a:pPr lvl="1"/>
            <a:r>
              <a:rPr lang="zh-CN" altLang="en-US" dirty="0"/>
              <a:t>用来提高系统并发度，进一步提高系统吞吐量。</a:t>
            </a:r>
          </a:p>
          <a:p>
            <a:r>
              <a:rPr lang="en-US" altLang="zh-CN" dirty="0"/>
              <a:t>20</a:t>
            </a:r>
            <a:r>
              <a:rPr lang="zh-CN" altLang="en-US" dirty="0"/>
              <a:t>世纪</a:t>
            </a:r>
            <a:r>
              <a:rPr lang="en-US" altLang="zh-CN" dirty="0"/>
              <a:t>90</a:t>
            </a:r>
            <a:r>
              <a:rPr lang="zh-CN" altLang="en-US" dirty="0"/>
              <a:t>年代后，多处理机系统迅速发展，线程能比进程更好地提高程序的并行执行程度，充分地发挥多处理机的优越性。 </a:t>
            </a:r>
          </a:p>
          <a:p>
            <a:endParaRPr lang="zh-CN" altLang="en-US" dirty="0"/>
          </a:p>
        </p:txBody>
      </p:sp>
      <p:sp>
        <p:nvSpPr>
          <p:cNvPr id="4" name="日期占位符 3"/>
          <p:cNvSpPr>
            <a:spLocks noGrp="1"/>
          </p:cNvSpPr>
          <p:nvPr>
            <p:ph type="dt" sz="half" idx="10"/>
          </p:nvPr>
        </p:nvSpPr>
        <p:spPr/>
        <p:txBody>
          <a:bodyPr/>
          <a:lstStyle/>
          <a:p>
            <a:fld id="{3D146A81-B43E-9F47-A808-4281F7A1A8C1}"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89</a:t>
            </a:fld>
            <a:endParaRPr lang="zh-CN" altLang="en-US"/>
          </a:p>
        </p:txBody>
      </p:sp>
    </p:spTree>
    <p:extLst>
      <p:ext uri="{BB962C8B-B14F-4D97-AF65-F5344CB8AC3E}">
        <p14:creationId xmlns:p14="http://schemas.microsoft.com/office/powerpoint/2010/main" val="112046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并发程序（</a:t>
            </a:r>
            <a:r>
              <a:rPr lang="en-US" altLang="zh-CN" dirty="0"/>
              <a:t>2/3</a:t>
            </a:r>
            <a:r>
              <a:rPr lang="zh-CN" altLang="en-US" dirty="0"/>
              <a:t>）</a:t>
            </a:r>
          </a:p>
        </p:txBody>
      </p:sp>
      <p:sp>
        <p:nvSpPr>
          <p:cNvPr id="4" name="内容占位符 3"/>
          <p:cNvSpPr>
            <a:spLocks noGrp="1"/>
          </p:cNvSpPr>
          <p:nvPr>
            <p:ph idx="1"/>
          </p:nvPr>
        </p:nvSpPr>
        <p:spPr/>
        <p:txBody>
          <a:bodyPr/>
          <a:lstStyle/>
          <a:p>
            <a:r>
              <a:rPr lang="zh-CN" altLang="en-US" dirty="0"/>
              <a:t>在顺序环境下，</a:t>
            </a:r>
            <a:r>
              <a:rPr lang="en-US" altLang="zh-CN" dirty="0"/>
              <a:t>A</a:t>
            </a:r>
            <a:r>
              <a:rPr lang="zh-CN" altLang="en-US" dirty="0"/>
              <a:t>先执行，</a:t>
            </a:r>
            <a:r>
              <a:rPr lang="en-US" altLang="zh-CN" dirty="0"/>
              <a:t>B</a:t>
            </a:r>
            <a:r>
              <a:rPr lang="zh-CN" altLang="en-US" dirty="0"/>
              <a:t>再执行 </a:t>
            </a:r>
            <a:endParaRPr lang="en-US" altLang="zh-CN" dirty="0"/>
          </a:p>
          <a:p>
            <a:r>
              <a:rPr lang="en-US" altLang="zh-CN" dirty="0"/>
              <a:t>CPU</a:t>
            </a:r>
            <a:r>
              <a:rPr lang="zh-CN" altLang="en-US" dirty="0"/>
              <a:t>利用率</a:t>
            </a:r>
            <a:r>
              <a:rPr lang="en-US" altLang="zh-CN" dirty="0"/>
              <a:t>= 40/80 = 50%</a:t>
            </a:r>
          </a:p>
          <a:p>
            <a:r>
              <a:rPr lang="en-US" altLang="zh-CN" dirty="0"/>
              <a:t>DEV1</a:t>
            </a:r>
            <a:r>
              <a:rPr lang="zh-CN" altLang="en-US" dirty="0"/>
              <a:t>利用率</a:t>
            </a:r>
            <a:r>
              <a:rPr lang="en-US" altLang="zh-CN" dirty="0"/>
              <a:t>= 15/80 =18.75%</a:t>
            </a:r>
          </a:p>
          <a:p>
            <a:r>
              <a:rPr lang="en-US" altLang="zh-CN" dirty="0"/>
              <a:t>DEV2</a:t>
            </a:r>
            <a:r>
              <a:rPr lang="zh-CN" altLang="en-US" dirty="0"/>
              <a:t>利用率</a:t>
            </a:r>
            <a:r>
              <a:rPr lang="en-US" altLang="zh-CN" dirty="0"/>
              <a:t>= 25/80 =31.25% </a:t>
            </a:r>
            <a:endParaRPr lang="zh-CN" altLang="en-US" dirty="0"/>
          </a:p>
        </p:txBody>
      </p:sp>
      <p:grpSp>
        <p:nvGrpSpPr>
          <p:cNvPr id="55" name="Group 5"/>
          <p:cNvGrpSpPr>
            <a:grpSpLocks/>
          </p:cNvGrpSpPr>
          <p:nvPr/>
        </p:nvGrpSpPr>
        <p:grpSpPr bwMode="auto">
          <a:xfrm>
            <a:off x="601663" y="4481013"/>
            <a:ext cx="8021639" cy="1617663"/>
            <a:chOff x="154" y="1022"/>
            <a:chExt cx="5053" cy="1019"/>
          </a:xfrm>
        </p:grpSpPr>
        <p:sp>
          <p:nvSpPr>
            <p:cNvPr id="56" name="Rectangle 6"/>
            <p:cNvSpPr>
              <a:spLocks noChangeArrowheads="1"/>
            </p:cNvSpPr>
            <p:nvPr/>
          </p:nvSpPr>
          <p:spPr bwMode="auto">
            <a:xfrm>
              <a:off x="4852" y="1102"/>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2400" b="1" dirty="0">
                  <a:solidFill>
                    <a:sysClr val="windowText" lastClr="000000"/>
                  </a:solidFill>
                  <a:ea typeface="宋体" pitchFamily="2" charset="-122"/>
                </a:rPr>
                <a:t> </a:t>
              </a:r>
              <a:r>
                <a:rPr kumimoji="1" lang="en-US" altLang="zh-CN" sz="2400" b="1" dirty="0">
                  <a:solidFill>
                    <a:sysClr val="windowText" lastClr="000000"/>
                  </a:solidFill>
                  <a:ea typeface="宋体" pitchFamily="2" charset="-122"/>
                </a:rPr>
                <a:t>t(s)</a:t>
              </a:r>
            </a:p>
          </p:txBody>
        </p:sp>
        <p:sp>
          <p:nvSpPr>
            <p:cNvPr id="57" name="Rectangle 7"/>
            <p:cNvSpPr>
              <a:spLocks noChangeArrowheads="1"/>
            </p:cNvSpPr>
            <p:nvPr/>
          </p:nvSpPr>
          <p:spPr bwMode="auto">
            <a:xfrm>
              <a:off x="4852" y="1678"/>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2400" b="1" dirty="0">
                  <a:solidFill>
                    <a:sysClr val="windowText" lastClr="000000"/>
                  </a:solidFill>
                  <a:ea typeface="宋体" pitchFamily="2" charset="-122"/>
                </a:rPr>
                <a:t> </a:t>
              </a:r>
              <a:r>
                <a:rPr kumimoji="1" lang="en-US" altLang="zh-CN" sz="2400" b="1" dirty="0">
                  <a:solidFill>
                    <a:sysClr val="windowText" lastClr="000000"/>
                  </a:solidFill>
                  <a:ea typeface="宋体" pitchFamily="2" charset="-122"/>
                </a:rPr>
                <a:t>t(s)</a:t>
              </a:r>
            </a:p>
          </p:txBody>
        </p:sp>
        <p:sp>
          <p:nvSpPr>
            <p:cNvPr id="58" name="Line 8"/>
            <p:cNvSpPr>
              <a:spLocks noChangeShapeType="1"/>
            </p:cNvSpPr>
            <p:nvPr/>
          </p:nvSpPr>
          <p:spPr bwMode="auto">
            <a:xfrm>
              <a:off x="460" y="1218"/>
              <a:ext cx="4214" cy="1"/>
            </a:xfrm>
            <a:prstGeom prst="line">
              <a:avLst/>
            </a:prstGeom>
            <a:noFill/>
            <a:ln w="14288">
              <a:solidFill>
                <a:schemeClr val="accent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0" name="Line 10"/>
            <p:cNvSpPr>
              <a:spLocks noChangeShapeType="1"/>
            </p:cNvSpPr>
            <p:nvPr/>
          </p:nvSpPr>
          <p:spPr bwMode="auto">
            <a:xfrm>
              <a:off x="456"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1" name="Line 11"/>
            <p:cNvSpPr>
              <a:spLocks noChangeShapeType="1"/>
            </p:cNvSpPr>
            <p:nvPr/>
          </p:nvSpPr>
          <p:spPr bwMode="auto">
            <a:xfrm>
              <a:off x="2009"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2" name="Line 12"/>
            <p:cNvSpPr>
              <a:spLocks noChangeShapeType="1"/>
            </p:cNvSpPr>
            <p:nvPr/>
          </p:nvSpPr>
          <p:spPr bwMode="auto">
            <a:xfrm>
              <a:off x="3407" y="1176"/>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3" name="Line 13"/>
            <p:cNvSpPr>
              <a:spLocks noChangeShapeType="1"/>
            </p:cNvSpPr>
            <p:nvPr/>
          </p:nvSpPr>
          <p:spPr bwMode="auto">
            <a:xfrm>
              <a:off x="4168"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4" name="Line 14"/>
            <p:cNvSpPr>
              <a:spLocks noChangeShapeType="1"/>
            </p:cNvSpPr>
            <p:nvPr/>
          </p:nvSpPr>
          <p:spPr bwMode="auto">
            <a:xfrm>
              <a:off x="2519"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5" name="Line 15"/>
            <p:cNvSpPr>
              <a:spLocks noChangeShapeType="1"/>
            </p:cNvSpPr>
            <p:nvPr/>
          </p:nvSpPr>
          <p:spPr bwMode="auto">
            <a:xfrm>
              <a:off x="1485" y="1176"/>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6" name="Rectangle 16"/>
            <p:cNvSpPr>
              <a:spLocks noChangeArrowheads="1"/>
            </p:cNvSpPr>
            <p:nvPr/>
          </p:nvSpPr>
          <p:spPr bwMode="auto">
            <a:xfrm>
              <a:off x="864" y="1026"/>
              <a:ext cx="487"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938">
                  <a:solidFill>
                    <a:srgbClr val="FFFF00"/>
                  </a:solidFill>
                  <a:miter lim="800000"/>
                  <a:headEnd/>
                  <a:tailEnd/>
                </a14:hiddenLine>
              </a:ext>
            </a:extLst>
          </p:spPr>
          <p:txBody>
            <a:bodyPr/>
            <a:lstStyle/>
            <a:p>
              <a:endParaRPr lang="zh-CN" altLang="en-US">
                <a:solidFill>
                  <a:sysClr val="windowText" lastClr="000000"/>
                </a:solidFill>
              </a:endParaRPr>
            </a:p>
          </p:txBody>
        </p:sp>
        <p:sp>
          <p:nvSpPr>
            <p:cNvPr id="67" name="Rectangle 17"/>
            <p:cNvSpPr>
              <a:spLocks noChangeArrowheads="1"/>
            </p:cNvSpPr>
            <p:nvPr/>
          </p:nvSpPr>
          <p:spPr bwMode="auto">
            <a:xfrm>
              <a:off x="975" y="1033"/>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68" name="Rectangle 18"/>
            <p:cNvSpPr>
              <a:spLocks noChangeArrowheads="1"/>
            </p:cNvSpPr>
            <p:nvPr/>
          </p:nvSpPr>
          <p:spPr bwMode="auto">
            <a:xfrm>
              <a:off x="1521" y="1034"/>
              <a:ext cx="42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DEV1</a:t>
              </a:r>
              <a:endParaRPr kumimoji="1" lang="en-US" altLang="zh-CN" sz="2400" b="1">
                <a:solidFill>
                  <a:sysClr val="windowText" lastClr="000000"/>
                </a:solidFill>
                <a:ea typeface="宋体" pitchFamily="2" charset="-122"/>
              </a:endParaRPr>
            </a:p>
          </p:txBody>
        </p:sp>
        <p:sp>
          <p:nvSpPr>
            <p:cNvPr id="69" name="Rectangle 19"/>
            <p:cNvSpPr>
              <a:spLocks noChangeArrowheads="1"/>
            </p:cNvSpPr>
            <p:nvPr/>
          </p:nvSpPr>
          <p:spPr bwMode="auto">
            <a:xfrm>
              <a:off x="2678" y="1022"/>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DEV2</a:t>
              </a:r>
              <a:endParaRPr kumimoji="1" lang="en-US" altLang="zh-CN" sz="2400" b="1">
                <a:solidFill>
                  <a:sysClr val="windowText" lastClr="000000"/>
                </a:solidFill>
                <a:ea typeface="宋体" pitchFamily="2" charset="-122"/>
              </a:endParaRPr>
            </a:p>
          </p:txBody>
        </p:sp>
        <p:sp>
          <p:nvSpPr>
            <p:cNvPr id="70" name="Rectangle 20"/>
            <p:cNvSpPr>
              <a:spLocks noChangeArrowheads="1"/>
            </p:cNvSpPr>
            <p:nvPr/>
          </p:nvSpPr>
          <p:spPr bwMode="auto">
            <a:xfrm>
              <a:off x="3387" y="1026"/>
              <a:ext cx="428"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CPU</a:t>
              </a:r>
              <a:endParaRPr kumimoji="1" lang="en-US" altLang="zh-CN" sz="2400" b="1" dirty="0">
                <a:solidFill>
                  <a:sysClr val="windowText" lastClr="000000"/>
                </a:solidFill>
                <a:ea typeface="宋体" pitchFamily="2" charset="-122"/>
              </a:endParaRPr>
            </a:p>
          </p:txBody>
        </p:sp>
        <p:sp>
          <p:nvSpPr>
            <p:cNvPr id="71" name="Rectangle 21"/>
            <p:cNvSpPr>
              <a:spLocks noChangeArrowheads="1"/>
            </p:cNvSpPr>
            <p:nvPr/>
          </p:nvSpPr>
          <p:spPr bwMode="auto">
            <a:xfrm>
              <a:off x="2018" y="1026"/>
              <a:ext cx="388"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72" name="Rectangle 22"/>
            <p:cNvSpPr>
              <a:spLocks noChangeArrowheads="1"/>
            </p:cNvSpPr>
            <p:nvPr/>
          </p:nvSpPr>
          <p:spPr bwMode="auto">
            <a:xfrm>
              <a:off x="154" y="1096"/>
              <a:ext cx="406" cy="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938">
                  <a:solidFill>
                    <a:srgbClr val="FFFF00"/>
                  </a:solidFill>
                  <a:miter lim="800000"/>
                  <a:headEnd/>
                  <a:tailEnd/>
                </a14:hiddenLine>
              </a:ext>
            </a:extLst>
          </p:spPr>
          <p:txBody>
            <a:bodyPr/>
            <a:lstStyle/>
            <a:p>
              <a:endParaRPr lang="zh-CN" altLang="en-US">
                <a:solidFill>
                  <a:sysClr val="windowText" lastClr="000000"/>
                </a:solidFill>
              </a:endParaRPr>
            </a:p>
          </p:txBody>
        </p:sp>
        <p:sp>
          <p:nvSpPr>
            <p:cNvPr id="73" name="Rectangle 23"/>
            <p:cNvSpPr>
              <a:spLocks noChangeArrowheads="1"/>
            </p:cNvSpPr>
            <p:nvPr/>
          </p:nvSpPr>
          <p:spPr bwMode="auto">
            <a:xfrm>
              <a:off x="236" y="1103"/>
              <a:ext cx="16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2800" b="1">
                  <a:solidFill>
                    <a:sysClr val="windowText" lastClr="000000"/>
                  </a:solidFill>
                  <a:ea typeface="宋体" pitchFamily="2" charset="-122"/>
                </a:rPr>
                <a:t>A</a:t>
              </a:r>
              <a:endParaRPr kumimoji="1" lang="en-US" altLang="zh-CN" sz="2400" b="1">
                <a:solidFill>
                  <a:sysClr val="windowText" lastClr="000000"/>
                </a:solidFill>
                <a:ea typeface="宋体" pitchFamily="2" charset="-122"/>
              </a:endParaRPr>
            </a:p>
          </p:txBody>
        </p:sp>
        <p:sp>
          <p:nvSpPr>
            <p:cNvPr id="74" name="Rectangle 24"/>
            <p:cNvSpPr>
              <a:spLocks noChangeArrowheads="1"/>
            </p:cNvSpPr>
            <p:nvPr/>
          </p:nvSpPr>
          <p:spPr bwMode="auto">
            <a:xfrm>
              <a:off x="1403" y="1299"/>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10</a:t>
              </a:r>
              <a:endParaRPr kumimoji="1" lang="en-US" altLang="zh-CN" sz="2400" b="1">
                <a:solidFill>
                  <a:sysClr val="windowText" lastClr="000000"/>
                </a:solidFill>
                <a:ea typeface="宋体" pitchFamily="2" charset="-122"/>
              </a:endParaRPr>
            </a:p>
          </p:txBody>
        </p:sp>
        <p:sp>
          <p:nvSpPr>
            <p:cNvPr id="75" name="Rectangle 25"/>
            <p:cNvSpPr>
              <a:spLocks noChangeArrowheads="1"/>
            </p:cNvSpPr>
            <p:nvPr/>
          </p:nvSpPr>
          <p:spPr bwMode="auto">
            <a:xfrm>
              <a:off x="1930" y="1299"/>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15</a:t>
              </a:r>
              <a:endParaRPr kumimoji="1" lang="en-US" altLang="zh-CN" sz="2400" b="1">
                <a:solidFill>
                  <a:sysClr val="windowText" lastClr="000000"/>
                </a:solidFill>
                <a:ea typeface="宋体" pitchFamily="2" charset="-122"/>
              </a:endParaRPr>
            </a:p>
          </p:txBody>
        </p:sp>
        <p:sp>
          <p:nvSpPr>
            <p:cNvPr id="76" name="Rectangle 26"/>
            <p:cNvSpPr>
              <a:spLocks noChangeArrowheads="1"/>
            </p:cNvSpPr>
            <p:nvPr/>
          </p:nvSpPr>
          <p:spPr bwMode="auto">
            <a:xfrm>
              <a:off x="2474"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20</a:t>
              </a:r>
              <a:endParaRPr kumimoji="1" lang="en-US" altLang="zh-CN" sz="2400" b="1">
                <a:solidFill>
                  <a:sysClr val="windowText" lastClr="000000"/>
                </a:solidFill>
                <a:ea typeface="宋体" pitchFamily="2" charset="-122"/>
              </a:endParaRPr>
            </a:p>
          </p:txBody>
        </p:sp>
        <p:sp>
          <p:nvSpPr>
            <p:cNvPr id="77" name="Rectangle 27"/>
            <p:cNvSpPr>
              <a:spLocks noChangeArrowheads="1"/>
            </p:cNvSpPr>
            <p:nvPr/>
          </p:nvSpPr>
          <p:spPr bwMode="auto">
            <a:xfrm>
              <a:off x="3336"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30</a:t>
              </a:r>
              <a:endParaRPr kumimoji="1" lang="en-US" altLang="zh-CN" sz="2400" b="1">
                <a:solidFill>
                  <a:sysClr val="windowText" lastClr="000000"/>
                </a:solidFill>
                <a:ea typeface="宋体" pitchFamily="2" charset="-122"/>
              </a:endParaRPr>
            </a:p>
          </p:txBody>
        </p:sp>
        <p:sp>
          <p:nvSpPr>
            <p:cNvPr id="78" name="Rectangle 28"/>
            <p:cNvSpPr>
              <a:spLocks noChangeArrowheads="1"/>
            </p:cNvSpPr>
            <p:nvPr/>
          </p:nvSpPr>
          <p:spPr bwMode="auto">
            <a:xfrm>
              <a:off x="4114"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40</a:t>
              </a:r>
              <a:endParaRPr kumimoji="1" lang="en-US" altLang="zh-CN" sz="2400" b="1">
                <a:solidFill>
                  <a:sysClr val="windowText" lastClr="000000"/>
                </a:solidFill>
                <a:ea typeface="宋体" pitchFamily="2" charset="-122"/>
              </a:endParaRPr>
            </a:p>
          </p:txBody>
        </p:sp>
        <p:sp>
          <p:nvSpPr>
            <p:cNvPr id="79" name="Rectangle 29"/>
            <p:cNvSpPr>
              <a:spLocks noChangeArrowheads="1"/>
            </p:cNvSpPr>
            <p:nvPr/>
          </p:nvSpPr>
          <p:spPr bwMode="auto">
            <a:xfrm>
              <a:off x="3584" y="1614"/>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DEV2</a:t>
              </a:r>
              <a:endParaRPr kumimoji="1" lang="en-US" altLang="zh-CN" sz="2400" b="1" dirty="0">
                <a:solidFill>
                  <a:sysClr val="windowText" lastClr="000000"/>
                </a:solidFill>
                <a:ea typeface="宋体" pitchFamily="2" charset="-122"/>
              </a:endParaRPr>
            </a:p>
          </p:txBody>
        </p:sp>
        <p:sp>
          <p:nvSpPr>
            <p:cNvPr id="80" name="Line 30"/>
            <p:cNvSpPr>
              <a:spLocks noChangeShapeType="1"/>
            </p:cNvSpPr>
            <p:nvPr/>
          </p:nvSpPr>
          <p:spPr bwMode="auto">
            <a:xfrm>
              <a:off x="478" y="1820"/>
              <a:ext cx="4214" cy="1"/>
            </a:xfrm>
            <a:prstGeom prst="line">
              <a:avLst/>
            </a:prstGeom>
            <a:noFill/>
            <a:ln w="14288">
              <a:solidFill>
                <a:schemeClr val="accent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2" name="Line 32"/>
            <p:cNvSpPr>
              <a:spLocks noChangeShapeType="1"/>
            </p:cNvSpPr>
            <p:nvPr/>
          </p:nvSpPr>
          <p:spPr bwMode="auto">
            <a:xfrm>
              <a:off x="473" y="1778"/>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3" name="Line 33"/>
            <p:cNvSpPr>
              <a:spLocks noChangeShapeType="1"/>
            </p:cNvSpPr>
            <p:nvPr/>
          </p:nvSpPr>
          <p:spPr bwMode="auto">
            <a:xfrm>
              <a:off x="2959"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4" name="Line 34"/>
            <p:cNvSpPr>
              <a:spLocks noChangeShapeType="1"/>
            </p:cNvSpPr>
            <p:nvPr/>
          </p:nvSpPr>
          <p:spPr bwMode="auto">
            <a:xfrm>
              <a:off x="3430" y="1775"/>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5" name="Line 35"/>
            <p:cNvSpPr>
              <a:spLocks noChangeShapeType="1"/>
            </p:cNvSpPr>
            <p:nvPr/>
          </p:nvSpPr>
          <p:spPr bwMode="auto">
            <a:xfrm>
              <a:off x="4136"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6" name="Line 36"/>
            <p:cNvSpPr>
              <a:spLocks noChangeShapeType="1"/>
            </p:cNvSpPr>
            <p:nvPr/>
          </p:nvSpPr>
          <p:spPr bwMode="auto">
            <a:xfrm>
              <a:off x="2506"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7" name="Line 37"/>
            <p:cNvSpPr>
              <a:spLocks noChangeShapeType="1"/>
            </p:cNvSpPr>
            <p:nvPr/>
          </p:nvSpPr>
          <p:spPr bwMode="auto">
            <a:xfrm>
              <a:off x="1481" y="1778"/>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8" name="Rectangle 38"/>
            <p:cNvSpPr>
              <a:spLocks noChangeArrowheads="1"/>
            </p:cNvSpPr>
            <p:nvPr/>
          </p:nvSpPr>
          <p:spPr bwMode="auto">
            <a:xfrm>
              <a:off x="1763" y="1624"/>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89" name="Rectangle 39"/>
            <p:cNvSpPr>
              <a:spLocks noChangeArrowheads="1"/>
            </p:cNvSpPr>
            <p:nvPr/>
          </p:nvSpPr>
          <p:spPr bwMode="auto">
            <a:xfrm>
              <a:off x="883" y="1621"/>
              <a:ext cx="42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DEV 1</a:t>
              </a:r>
            </a:p>
          </p:txBody>
        </p:sp>
        <p:sp>
          <p:nvSpPr>
            <p:cNvPr id="90" name="Rectangle 40"/>
            <p:cNvSpPr>
              <a:spLocks noChangeArrowheads="1"/>
            </p:cNvSpPr>
            <p:nvPr/>
          </p:nvSpPr>
          <p:spPr bwMode="auto">
            <a:xfrm>
              <a:off x="2490" y="1624"/>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DEV2</a:t>
              </a:r>
              <a:endParaRPr kumimoji="1" lang="en-US" altLang="zh-CN" sz="2400" b="1" dirty="0">
                <a:solidFill>
                  <a:sysClr val="windowText" lastClr="000000"/>
                </a:solidFill>
                <a:ea typeface="宋体" pitchFamily="2" charset="-122"/>
              </a:endParaRPr>
            </a:p>
          </p:txBody>
        </p:sp>
        <p:sp>
          <p:nvSpPr>
            <p:cNvPr id="91" name="Rectangle 41"/>
            <p:cNvSpPr>
              <a:spLocks noChangeArrowheads="1"/>
            </p:cNvSpPr>
            <p:nvPr/>
          </p:nvSpPr>
          <p:spPr bwMode="auto">
            <a:xfrm>
              <a:off x="2951" y="1624"/>
              <a:ext cx="452"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CPU</a:t>
              </a:r>
              <a:endParaRPr kumimoji="1" lang="en-US" altLang="zh-CN" sz="2400" b="1" dirty="0">
                <a:solidFill>
                  <a:sysClr val="windowText" lastClr="000000"/>
                </a:solidFill>
                <a:ea typeface="宋体" pitchFamily="2" charset="-122"/>
              </a:endParaRPr>
            </a:p>
          </p:txBody>
        </p:sp>
        <p:sp>
          <p:nvSpPr>
            <p:cNvPr id="92" name="Rectangle 42"/>
            <p:cNvSpPr>
              <a:spLocks noChangeArrowheads="1"/>
            </p:cNvSpPr>
            <p:nvPr/>
          </p:nvSpPr>
          <p:spPr bwMode="auto">
            <a:xfrm>
              <a:off x="3266" y="1624"/>
              <a:ext cx="4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endParaRPr kumimoji="1" lang="zh-CN" altLang="en-US" sz="2400" b="1">
                <a:solidFill>
                  <a:sysClr val="windowText" lastClr="000000"/>
                </a:solidFill>
                <a:ea typeface="宋体" pitchFamily="2" charset="-122"/>
              </a:endParaRPr>
            </a:p>
          </p:txBody>
        </p:sp>
        <p:sp>
          <p:nvSpPr>
            <p:cNvPr id="93" name="Rectangle 43"/>
            <p:cNvSpPr>
              <a:spLocks noChangeArrowheads="1"/>
            </p:cNvSpPr>
            <p:nvPr/>
          </p:nvSpPr>
          <p:spPr bwMode="auto">
            <a:xfrm>
              <a:off x="249" y="1706"/>
              <a:ext cx="16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2800" b="1">
                  <a:solidFill>
                    <a:sysClr val="windowText" lastClr="000000"/>
                  </a:solidFill>
                  <a:ea typeface="宋体" pitchFamily="2" charset="-122"/>
                </a:rPr>
                <a:t>B</a:t>
              </a:r>
              <a:endParaRPr kumimoji="1" lang="en-US" altLang="zh-CN" sz="2400" b="1">
                <a:solidFill>
                  <a:sysClr val="windowText" lastClr="000000"/>
                </a:solidFill>
                <a:ea typeface="宋体" pitchFamily="2" charset="-122"/>
              </a:endParaRPr>
            </a:p>
          </p:txBody>
        </p:sp>
        <p:sp>
          <p:nvSpPr>
            <p:cNvPr id="94" name="Rectangle 44"/>
            <p:cNvSpPr>
              <a:spLocks noChangeArrowheads="1"/>
            </p:cNvSpPr>
            <p:nvPr/>
          </p:nvSpPr>
          <p:spPr bwMode="auto">
            <a:xfrm>
              <a:off x="1371" y="189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10</a:t>
              </a:r>
              <a:endParaRPr kumimoji="1" lang="en-US" altLang="zh-CN" sz="2400" b="1">
                <a:solidFill>
                  <a:sysClr val="windowText" lastClr="000000"/>
                </a:solidFill>
                <a:ea typeface="宋体" pitchFamily="2" charset="-122"/>
              </a:endParaRPr>
            </a:p>
          </p:txBody>
        </p:sp>
        <p:sp>
          <p:nvSpPr>
            <p:cNvPr id="95" name="Rectangle 45"/>
            <p:cNvSpPr>
              <a:spLocks noChangeArrowheads="1"/>
            </p:cNvSpPr>
            <p:nvPr/>
          </p:nvSpPr>
          <p:spPr bwMode="auto">
            <a:xfrm>
              <a:off x="2444" y="188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dirty="0">
                  <a:solidFill>
                    <a:sysClr val="windowText" lastClr="000000"/>
                  </a:solidFill>
                  <a:ea typeface="宋体" pitchFamily="2" charset="-122"/>
                </a:rPr>
                <a:t>20</a:t>
              </a:r>
              <a:endParaRPr kumimoji="1" lang="en-US" altLang="zh-CN" sz="2400" b="1" dirty="0">
                <a:solidFill>
                  <a:sysClr val="windowText" lastClr="000000"/>
                </a:solidFill>
                <a:ea typeface="宋体" pitchFamily="2" charset="-122"/>
              </a:endParaRPr>
            </a:p>
          </p:txBody>
        </p:sp>
        <p:sp>
          <p:nvSpPr>
            <p:cNvPr id="96" name="Rectangle 46"/>
            <p:cNvSpPr>
              <a:spLocks noChangeArrowheads="1"/>
            </p:cNvSpPr>
            <p:nvPr/>
          </p:nvSpPr>
          <p:spPr bwMode="auto">
            <a:xfrm>
              <a:off x="3381" y="1888"/>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30</a:t>
              </a:r>
              <a:endParaRPr kumimoji="1" lang="en-US" altLang="zh-CN" sz="2400" b="1">
                <a:solidFill>
                  <a:sysClr val="windowText" lastClr="000000"/>
                </a:solidFill>
                <a:ea typeface="宋体" pitchFamily="2" charset="-122"/>
              </a:endParaRPr>
            </a:p>
          </p:txBody>
        </p:sp>
        <p:sp>
          <p:nvSpPr>
            <p:cNvPr id="97" name="Rectangle 47"/>
            <p:cNvSpPr>
              <a:spLocks noChangeArrowheads="1"/>
            </p:cNvSpPr>
            <p:nvPr/>
          </p:nvSpPr>
          <p:spPr bwMode="auto">
            <a:xfrm>
              <a:off x="4086" y="188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40</a:t>
              </a:r>
              <a:endParaRPr kumimoji="1" lang="en-US" altLang="zh-CN" sz="2400" b="1">
                <a:solidFill>
                  <a:sysClr val="windowText" lastClr="000000"/>
                </a:solidFill>
                <a:ea typeface="宋体" pitchFamily="2" charset="-122"/>
              </a:endParaRPr>
            </a:p>
          </p:txBody>
        </p:sp>
        <p:sp>
          <p:nvSpPr>
            <p:cNvPr id="98" name="Rectangle 48"/>
            <p:cNvSpPr>
              <a:spLocks noChangeArrowheads="1"/>
            </p:cNvSpPr>
            <p:nvPr/>
          </p:nvSpPr>
          <p:spPr bwMode="auto">
            <a:xfrm>
              <a:off x="2891" y="1890"/>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dirty="0">
                  <a:solidFill>
                    <a:sysClr val="windowText" lastClr="000000"/>
                  </a:solidFill>
                  <a:ea typeface="宋体" pitchFamily="2" charset="-122"/>
                </a:rPr>
                <a:t>25</a:t>
              </a:r>
              <a:endParaRPr kumimoji="1" lang="en-US" altLang="zh-CN" sz="2400" b="1" dirty="0">
                <a:solidFill>
                  <a:sysClr val="windowText" lastClr="000000"/>
                </a:solidFill>
                <a:ea typeface="宋体" pitchFamily="2" charset="-122"/>
              </a:endParaRPr>
            </a:p>
          </p:txBody>
        </p:sp>
      </p:grpSp>
      <p:sp>
        <p:nvSpPr>
          <p:cNvPr id="2" name="日期占位符 1"/>
          <p:cNvSpPr>
            <a:spLocks noGrp="1"/>
          </p:cNvSpPr>
          <p:nvPr>
            <p:ph type="dt" sz="half" idx="10"/>
          </p:nvPr>
        </p:nvSpPr>
        <p:spPr/>
        <p:txBody>
          <a:bodyPr/>
          <a:lstStyle/>
          <a:p>
            <a:fld id="{C59577C6-0D55-7447-9EF1-E232F1FD1313}"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9</a:t>
            </a:fld>
            <a:endParaRPr lang="zh-CN" altLang="en-US"/>
          </a:p>
        </p:txBody>
      </p:sp>
    </p:spTree>
    <p:extLst>
      <p:ext uri="{BB962C8B-B14F-4D97-AF65-F5344CB8AC3E}">
        <p14:creationId xmlns:p14="http://schemas.microsoft.com/office/powerpoint/2010/main" val="46210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进程与线程的关系</a:t>
            </a:r>
          </a:p>
        </p:txBody>
      </p:sp>
      <p:sp>
        <p:nvSpPr>
          <p:cNvPr id="4" name="日期占位符 3"/>
          <p:cNvSpPr>
            <a:spLocks noGrp="1"/>
          </p:cNvSpPr>
          <p:nvPr>
            <p:ph type="dt" sz="half" idx="10"/>
          </p:nvPr>
        </p:nvSpPr>
        <p:spPr/>
        <p:txBody>
          <a:bodyPr/>
          <a:lstStyle/>
          <a:p>
            <a:fld id="{561AD15D-3D1B-1F4F-9BE1-0426B13B0A54}"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90</a:t>
            </a:fld>
            <a:endParaRPr lang="zh-CN" altLang="en-US"/>
          </a:p>
        </p:txBody>
      </p:sp>
      <p:pic>
        <p:nvPicPr>
          <p:cNvPr id="7" name="Picture 5" descr="C:\Documents and Settings\luo\My Documents\My Pictures\未命名10.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 y="1476232"/>
            <a:ext cx="76835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470738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zh-CN" altLang="en-US" dirty="0"/>
              <a:t>线程的优势 </a:t>
            </a:r>
          </a:p>
        </p:txBody>
      </p:sp>
      <p:sp>
        <p:nvSpPr>
          <p:cNvPr id="340995" name="Rectangle 3"/>
          <p:cNvSpPr>
            <a:spLocks noGrp="1" noChangeArrowheads="1"/>
          </p:cNvSpPr>
          <p:nvPr>
            <p:ph idx="1"/>
          </p:nvPr>
        </p:nvSpPr>
        <p:spPr/>
        <p:txBody>
          <a:bodyPr>
            <a:normAutofit/>
          </a:bodyPr>
          <a:lstStyle/>
          <a:p>
            <a:r>
              <a:rPr lang="zh-CN" altLang="zh-CN" dirty="0"/>
              <a:t>减少并发执行时的时空开销</a:t>
            </a:r>
            <a:endParaRPr lang="en-US" altLang="zh-CN" dirty="0"/>
          </a:p>
          <a:p>
            <a:pPr lvl="1"/>
            <a:r>
              <a:rPr lang="zh-CN" altLang="zh-CN" dirty="0"/>
              <a:t>进程的创建、撤消、切换</a:t>
            </a:r>
            <a:r>
              <a:rPr lang="zh-CN" altLang="en-US" dirty="0"/>
              <a:t>开销</a:t>
            </a:r>
            <a:r>
              <a:rPr lang="zh-CN" altLang="zh-CN" dirty="0"/>
              <a:t>较</a:t>
            </a:r>
            <a:r>
              <a:rPr lang="zh-CN" altLang="en-US" dirty="0"/>
              <a:t>大</a:t>
            </a:r>
            <a:endParaRPr lang="zh-CN" altLang="zh-CN" dirty="0"/>
          </a:p>
          <a:p>
            <a:r>
              <a:rPr lang="zh-CN" altLang="zh-CN" dirty="0"/>
              <a:t>线程是系统独立调度的基本单位</a:t>
            </a:r>
            <a:endParaRPr lang="en-US" altLang="zh-CN" dirty="0"/>
          </a:p>
          <a:p>
            <a:pPr lvl="1"/>
            <a:r>
              <a:rPr lang="zh-CN" altLang="zh-CN" dirty="0"/>
              <a:t>基本不拥有系统资源，只有少量资源（</a:t>
            </a:r>
            <a:r>
              <a:rPr lang="en-US" altLang="zh-CN" dirty="0"/>
              <a:t>PC</a:t>
            </a:r>
            <a:r>
              <a:rPr lang="zh-CN" altLang="en-US" dirty="0"/>
              <a:t>，寄存器，栈），</a:t>
            </a:r>
            <a:r>
              <a:rPr lang="zh-CN" altLang="en-US" dirty="0">
                <a:solidFill>
                  <a:schemeClr val="accent2"/>
                </a:solidFill>
              </a:rPr>
              <a:t>共享其所属进程所拥有的全部资源</a:t>
            </a:r>
            <a:r>
              <a:rPr lang="zh-CN" altLang="en-US" dirty="0"/>
              <a:t>。 </a:t>
            </a:r>
          </a:p>
        </p:txBody>
      </p:sp>
      <p:sp>
        <p:nvSpPr>
          <p:cNvPr id="2" name="日期占位符 1"/>
          <p:cNvSpPr>
            <a:spLocks noGrp="1"/>
          </p:cNvSpPr>
          <p:nvPr>
            <p:ph type="dt" sz="half" idx="10"/>
          </p:nvPr>
        </p:nvSpPr>
        <p:spPr/>
        <p:txBody>
          <a:bodyPr/>
          <a:lstStyle/>
          <a:p>
            <a:fld id="{3F6781A6-7E87-284E-9F17-69623B958949}" type="datetime1">
              <a:t>2020/9/16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91</a:t>
            </a:fld>
            <a:endParaRPr lang="zh-CN" altLang="en-US"/>
          </a:p>
        </p:txBody>
      </p:sp>
    </p:spTree>
    <p:extLst>
      <p:ext uri="{BB962C8B-B14F-4D97-AF65-F5344CB8AC3E}">
        <p14:creationId xmlns:p14="http://schemas.microsoft.com/office/powerpoint/2010/main" val="3146921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zh-CN" altLang="en-US" dirty="0"/>
              <a:t>特点</a:t>
            </a:r>
            <a:endParaRPr lang="en-US" altLang="zh-CN" dirty="0"/>
          </a:p>
        </p:txBody>
      </p:sp>
      <p:sp>
        <p:nvSpPr>
          <p:cNvPr id="200707" name="Rectangle 3"/>
          <p:cNvSpPr>
            <a:spLocks noGrp="1" noChangeArrowheads="1"/>
          </p:cNvSpPr>
          <p:nvPr>
            <p:ph type="body" idx="1"/>
          </p:nvPr>
        </p:nvSpPr>
        <p:spPr/>
        <p:txBody>
          <a:bodyPr>
            <a:normAutofit fontScale="85000" lnSpcReduction="10000"/>
          </a:bodyPr>
          <a:lstStyle/>
          <a:p>
            <a:r>
              <a:rPr lang="zh-CN" altLang="en-US" dirty="0"/>
              <a:t>单线程进程 ，包括进程控制块和用户地址空间，以及用户栈和内核栈。</a:t>
            </a:r>
          </a:p>
          <a:p>
            <a:r>
              <a:rPr lang="zh-CN" altLang="en-US" dirty="0"/>
              <a:t>多线程环境中，有一个与进程相关联的进程控制块和用户地址空间，每个线程都有一个独立的栈和独立的控制块，包含寄存器值、优先级和其他与线程相关的状态信息。</a:t>
            </a:r>
          </a:p>
          <a:p>
            <a:r>
              <a:rPr lang="zh-CN" altLang="en-US" dirty="0"/>
              <a:t>进程中的所有线程共享该进程的资源，驻留在同一块地址空间中，并且可以访问到相同的数据。</a:t>
            </a:r>
          </a:p>
          <a:p>
            <a:r>
              <a:rPr lang="zh-CN" altLang="en-US" dirty="0">
                <a:solidFill>
                  <a:srgbClr val="C00000"/>
                </a:solidFill>
              </a:rPr>
              <a:t>线程阻塞不一定会引起进程阻塞</a:t>
            </a:r>
            <a:r>
              <a:rPr lang="zh-CN" altLang="en-US" dirty="0"/>
              <a:t>。</a:t>
            </a:r>
          </a:p>
        </p:txBody>
      </p:sp>
      <p:sp>
        <p:nvSpPr>
          <p:cNvPr id="2" name="日期占位符 1">
            <a:extLst>
              <a:ext uri="{FF2B5EF4-FFF2-40B4-BE49-F238E27FC236}">
                <a16:creationId xmlns:a16="http://schemas.microsoft.com/office/drawing/2014/main" id="{48F685E3-5D19-7542-8A53-8EBA4EB32A5A}"/>
              </a:ext>
            </a:extLst>
          </p:cNvPr>
          <p:cNvSpPr>
            <a:spLocks noGrp="1"/>
          </p:cNvSpPr>
          <p:nvPr>
            <p:ph type="dt" sz="half" idx="10"/>
          </p:nvPr>
        </p:nvSpPr>
        <p:spPr/>
        <p:txBody>
          <a:bodyPr/>
          <a:lstStyle/>
          <a:p>
            <a:fld id="{9CB70726-46FF-B144-B4BD-B7F523F57AD1}" type="datetime1">
              <a:t>2020/9/16</a:t>
            </a:fld>
            <a:endParaRPr lang="zh-CN" altLang="en-US"/>
          </a:p>
        </p:txBody>
      </p:sp>
      <p:sp>
        <p:nvSpPr>
          <p:cNvPr id="3" name="页脚占位符 2">
            <a:extLst>
              <a:ext uri="{FF2B5EF4-FFF2-40B4-BE49-F238E27FC236}">
                <a16:creationId xmlns:a16="http://schemas.microsoft.com/office/drawing/2014/main" id="{58870C63-98EC-E04F-A4D7-0F54BD1C3EB4}"/>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7DC57DAA-17BE-2F42-85A6-FBBC0E5F6EEE}"/>
              </a:ext>
            </a:extLst>
          </p:cNvPr>
          <p:cNvSpPr>
            <a:spLocks noGrp="1"/>
          </p:cNvSpPr>
          <p:nvPr>
            <p:ph type="sldNum" sz="quarter" idx="12"/>
          </p:nvPr>
        </p:nvSpPr>
        <p:spPr/>
        <p:txBody>
          <a:bodyPr/>
          <a:lstStyle/>
          <a:p>
            <a:fld id="{B09550E6-D85C-43A8-841D-66A200A3DB30}" type="slidenum">
              <a:rPr lang="zh-CN" altLang="en-US" smtClean="0"/>
              <a:t>92</a:t>
            </a:fld>
            <a:endParaRPr lang="zh-CN" altLang="en-US"/>
          </a:p>
        </p:txBody>
      </p:sp>
    </p:spTree>
    <p:extLst>
      <p:ext uri="{BB962C8B-B14F-4D97-AF65-F5344CB8AC3E}">
        <p14:creationId xmlns:p14="http://schemas.microsoft.com/office/powerpoint/2010/main" val="161691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07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07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7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线程数据</a:t>
            </a:r>
          </a:p>
        </p:txBody>
      </p:sp>
      <p:sp>
        <p:nvSpPr>
          <p:cNvPr id="3" name="内容占位符 2"/>
          <p:cNvSpPr>
            <a:spLocks noGrp="1"/>
          </p:cNvSpPr>
          <p:nvPr>
            <p:ph idx="1"/>
          </p:nvPr>
        </p:nvSpPr>
        <p:spPr/>
        <p:txBody>
          <a:bodyPr>
            <a:normAutofit lnSpcReduction="10000"/>
          </a:bodyPr>
          <a:lstStyle/>
          <a:p>
            <a:r>
              <a:rPr lang="zh-CN" altLang="en-US" dirty="0"/>
              <a:t>状态参数</a:t>
            </a:r>
          </a:p>
          <a:p>
            <a:pPr lvl="1"/>
            <a:r>
              <a:rPr lang="zh-CN" altLang="en-US" dirty="0"/>
              <a:t>寄存器状态</a:t>
            </a:r>
            <a:endParaRPr lang="en-US" altLang="zh-CN" dirty="0"/>
          </a:p>
          <a:p>
            <a:pPr lvl="1"/>
            <a:r>
              <a:rPr lang="zh-CN" altLang="en-US" dirty="0"/>
              <a:t>堆栈</a:t>
            </a:r>
            <a:endParaRPr lang="en-US" altLang="zh-CN" dirty="0"/>
          </a:p>
          <a:p>
            <a:pPr lvl="1"/>
            <a:r>
              <a:rPr lang="zh-CN" altLang="en-US" dirty="0"/>
              <a:t>优先级</a:t>
            </a:r>
            <a:endParaRPr lang="en-US" altLang="zh-CN" dirty="0"/>
          </a:p>
          <a:p>
            <a:pPr lvl="1"/>
            <a:r>
              <a:rPr lang="zh-CN" altLang="en-US" dirty="0"/>
              <a:t>线程专有存储器</a:t>
            </a:r>
            <a:endParaRPr lang="en-US" altLang="zh-CN" dirty="0"/>
          </a:p>
          <a:p>
            <a:pPr lvl="2"/>
            <a:r>
              <a:rPr lang="en-US" altLang="zh-CN" dirty="0"/>
              <a:t>TLS</a:t>
            </a:r>
            <a:r>
              <a:rPr lang="zh-CN" altLang="en-US" dirty="0"/>
              <a:t>：</a:t>
            </a:r>
            <a:r>
              <a:rPr lang="en-US" altLang="zh-CN" dirty="0"/>
              <a:t>Thread Local Storage</a:t>
            </a:r>
            <a:endParaRPr lang="zh-CN" altLang="en-US" dirty="0"/>
          </a:p>
          <a:p>
            <a:pPr lvl="1"/>
            <a:r>
              <a:rPr lang="zh-CN" altLang="en-US" dirty="0"/>
              <a:t>信号屏蔽</a:t>
            </a:r>
          </a:p>
          <a:p>
            <a:pPr lvl="1"/>
            <a:r>
              <a:rPr lang="zh-CN" altLang="en-US" dirty="0">
                <a:solidFill>
                  <a:schemeClr val="accent2"/>
                </a:solidFill>
              </a:rPr>
              <a:t>运行状态</a:t>
            </a:r>
            <a:endParaRPr lang="en-US" altLang="zh-CN" dirty="0">
              <a:solidFill>
                <a:schemeClr val="accent2"/>
              </a:solidFill>
            </a:endParaRPr>
          </a:p>
          <a:p>
            <a:endParaRPr lang="zh-CN" altLang="en-US" dirty="0"/>
          </a:p>
        </p:txBody>
      </p:sp>
      <p:sp>
        <p:nvSpPr>
          <p:cNvPr id="4" name="日期占位符 3"/>
          <p:cNvSpPr>
            <a:spLocks noGrp="1"/>
          </p:cNvSpPr>
          <p:nvPr>
            <p:ph type="dt" sz="half" idx="10"/>
          </p:nvPr>
        </p:nvSpPr>
        <p:spPr/>
        <p:txBody>
          <a:bodyPr/>
          <a:lstStyle/>
          <a:p>
            <a:fld id="{286D1311-9A7E-FC4E-923D-48D0EA2A74B9}"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93</a:t>
            </a:fld>
            <a:endParaRPr lang="zh-CN" altLang="en-US"/>
          </a:p>
        </p:txBody>
      </p:sp>
      <p:pic>
        <p:nvPicPr>
          <p:cNvPr id="7" name="图片 6"/>
          <p:cNvPicPr>
            <a:picLocks noChangeAspect="1"/>
          </p:cNvPicPr>
          <p:nvPr/>
        </p:nvPicPr>
        <p:blipFill>
          <a:blip r:embed="rId2"/>
          <a:stretch>
            <a:fillRect/>
          </a:stretch>
        </p:blipFill>
        <p:spPr>
          <a:xfrm>
            <a:off x="4064000" y="1351127"/>
            <a:ext cx="5080000" cy="3086100"/>
          </a:xfrm>
          <a:prstGeom prst="rect">
            <a:avLst/>
          </a:prstGeom>
        </p:spPr>
      </p:pic>
    </p:spTree>
    <p:extLst>
      <p:ext uri="{BB962C8B-B14F-4D97-AF65-F5344CB8AC3E}">
        <p14:creationId xmlns:p14="http://schemas.microsoft.com/office/powerpoint/2010/main" val="9481271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单线程和多线程模式</a:t>
            </a:r>
            <a:endParaRPr kumimoji="1" lang="zh-CN" altLang="en-US" dirty="0"/>
          </a:p>
        </p:txBody>
      </p:sp>
      <p:sp>
        <p:nvSpPr>
          <p:cNvPr id="3" name="日期占位符 2"/>
          <p:cNvSpPr>
            <a:spLocks noGrp="1"/>
          </p:cNvSpPr>
          <p:nvPr>
            <p:ph type="dt" sz="half" idx="10"/>
          </p:nvPr>
        </p:nvSpPr>
        <p:spPr/>
        <p:txBody>
          <a:bodyPr/>
          <a:lstStyle/>
          <a:p>
            <a:fld id="{BDCA18C3-BCDC-5E4C-B726-B3E7CBD7C11C}"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94</a:t>
            </a:fld>
            <a:endParaRPr lang="zh-CN" altLang="en-US"/>
          </a:p>
        </p:txBody>
      </p:sp>
      <p:pic>
        <p:nvPicPr>
          <p:cNvPr id="6" name="图片 5"/>
          <p:cNvPicPr>
            <a:picLocks noChangeAspect="1"/>
          </p:cNvPicPr>
          <p:nvPr/>
        </p:nvPicPr>
        <p:blipFill>
          <a:blip r:embed="rId2"/>
          <a:stretch>
            <a:fillRect/>
          </a:stretch>
        </p:blipFill>
        <p:spPr>
          <a:xfrm>
            <a:off x="330200" y="1651000"/>
            <a:ext cx="8483600" cy="4635500"/>
          </a:xfrm>
          <a:prstGeom prst="rect">
            <a:avLst/>
          </a:prstGeom>
        </p:spPr>
      </p:pic>
    </p:spTree>
    <p:extLst>
      <p:ext uri="{BB962C8B-B14F-4D97-AF65-F5344CB8AC3E}">
        <p14:creationId xmlns:p14="http://schemas.microsoft.com/office/powerpoint/2010/main" val="18451772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进程与线程</a:t>
            </a:r>
          </a:p>
        </p:txBody>
      </p:sp>
      <p:sp>
        <p:nvSpPr>
          <p:cNvPr id="3" name="日期占位符 2"/>
          <p:cNvSpPr>
            <a:spLocks noGrp="1"/>
          </p:cNvSpPr>
          <p:nvPr>
            <p:ph type="dt" sz="half" idx="10"/>
          </p:nvPr>
        </p:nvSpPr>
        <p:spPr/>
        <p:txBody>
          <a:bodyPr/>
          <a:lstStyle/>
          <a:p>
            <a:fld id="{2502D578-0114-E842-9815-AAD7DB99625C}" type="datetime1">
              <a:t>2020/9/16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95</a:t>
            </a:fld>
            <a:endParaRPr lang="zh-CN" altLang="en-US"/>
          </a:p>
        </p:txBody>
      </p:sp>
      <p:pic>
        <p:nvPicPr>
          <p:cNvPr id="6" name="图片 5"/>
          <p:cNvPicPr>
            <a:picLocks noChangeAspect="1"/>
          </p:cNvPicPr>
          <p:nvPr/>
        </p:nvPicPr>
        <p:blipFill>
          <a:blip r:embed="rId2"/>
          <a:stretch>
            <a:fillRect/>
          </a:stretch>
        </p:blipFill>
        <p:spPr>
          <a:xfrm>
            <a:off x="762000" y="1454150"/>
            <a:ext cx="7823200" cy="4800600"/>
          </a:xfrm>
          <a:prstGeom prst="rect">
            <a:avLst/>
          </a:prstGeom>
        </p:spPr>
      </p:pic>
    </p:spTree>
    <p:extLst>
      <p:ext uri="{BB962C8B-B14F-4D97-AF65-F5344CB8AC3E}">
        <p14:creationId xmlns:p14="http://schemas.microsoft.com/office/powerpoint/2010/main" val="35078130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zh-CN" altLang="en-US"/>
              <a:t>线程状态</a:t>
            </a:r>
          </a:p>
        </p:txBody>
      </p:sp>
      <p:sp>
        <p:nvSpPr>
          <p:cNvPr id="199683" name="Rectangle 3"/>
          <p:cNvSpPr>
            <a:spLocks noGrp="1" noChangeArrowheads="1"/>
          </p:cNvSpPr>
          <p:nvPr>
            <p:ph type="body" idx="1"/>
          </p:nvPr>
        </p:nvSpPr>
        <p:spPr/>
        <p:txBody>
          <a:bodyPr/>
          <a:lstStyle/>
          <a:p>
            <a:r>
              <a:rPr lang="zh-CN" altLang="en-US" dirty="0"/>
              <a:t>执行状态、阻塞状态、就绪状态等。</a:t>
            </a:r>
          </a:p>
          <a:p>
            <a:r>
              <a:rPr lang="zh-CN" altLang="en-US" dirty="0"/>
              <a:t>在线程切换时保存的线程信息</a:t>
            </a:r>
            <a:endParaRPr lang="en-US" altLang="zh-CN" dirty="0"/>
          </a:p>
          <a:p>
            <a:pPr lvl="1"/>
            <a:r>
              <a:rPr lang="zh-CN" altLang="en-US" dirty="0"/>
              <a:t>一个执行栈</a:t>
            </a:r>
          </a:p>
          <a:p>
            <a:pPr lvl="1"/>
            <a:r>
              <a:rPr lang="zh-CN" altLang="en-US" dirty="0"/>
              <a:t>每个线程静态存储局部变量</a:t>
            </a:r>
          </a:p>
          <a:p>
            <a:pPr lvl="1"/>
            <a:r>
              <a:rPr lang="zh-CN" altLang="en-US" dirty="0"/>
              <a:t>对存储器和其进程资源的访问。 </a:t>
            </a:r>
          </a:p>
        </p:txBody>
      </p:sp>
      <p:sp>
        <p:nvSpPr>
          <p:cNvPr id="2" name="日期占位符 1">
            <a:extLst>
              <a:ext uri="{FF2B5EF4-FFF2-40B4-BE49-F238E27FC236}">
                <a16:creationId xmlns:a16="http://schemas.microsoft.com/office/drawing/2014/main" id="{6B08331A-2C31-1840-9CB2-E3C740310A13}"/>
              </a:ext>
            </a:extLst>
          </p:cNvPr>
          <p:cNvSpPr>
            <a:spLocks noGrp="1"/>
          </p:cNvSpPr>
          <p:nvPr>
            <p:ph type="dt" sz="half" idx="10"/>
          </p:nvPr>
        </p:nvSpPr>
        <p:spPr/>
        <p:txBody>
          <a:bodyPr/>
          <a:lstStyle/>
          <a:p>
            <a:fld id="{A89FB813-E58C-4140-B5FF-5777AB4114E4}" type="datetime1">
              <a:t>2020/9/16</a:t>
            </a:fld>
            <a:endParaRPr lang="zh-CN" altLang="en-US"/>
          </a:p>
        </p:txBody>
      </p:sp>
      <p:sp>
        <p:nvSpPr>
          <p:cNvPr id="3" name="页脚占位符 2">
            <a:extLst>
              <a:ext uri="{FF2B5EF4-FFF2-40B4-BE49-F238E27FC236}">
                <a16:creationId xmlns:a16="http://schemas.microsoft.com/office/drawing/2014/main" id="{BD24B0BD-703E-9741-B55B-D12D24AECD66}"/>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AA40BD9A-8CC1-4148-9B46-7BAFD237F6E9}"/>
              </a:ext>
            </a:extLst>
          </p:cNvPr>
          <p:cNvSpPr>
            <a:spLocks noGrp="1"/>
          </p:cNvSpPr>
          <p:nvPr>
            <p:ph type="sldNum" sz="quarter" idx="12"/>
          </p:nvPr>
        </p:nvSpPr>
        <p:spPr/>
        <p:txBody>
          <a:bodyPr/>
          <a:lstStyle/>
          <a:p>
            <a:fld id="{B09550E6-D85C-43A8-841D-66A200A3DB30}" type="slidenum">
              <a:rPr lang="zh-CN" altLang="en-US" smtClean="0"/>
              <a:t>96</a:t>
            </a:fld>
            <a:endParaRPr lang="zh-CN" altLang="en-US"/>
          </a:p>
        </p:txBody>
      </p:sp>
    </p:spTree>
    <p:extLst>
      <p:ext uri="{BB962C8B-B14F-4D97-AF65-F5344CB8AC3E}">
        <p14:creationId xmlns:p14="http://schemas.microsoft.com/office/powerpoint/2010/main" val="4174893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zh-CN" altLang="en-US" dirty="0"/>
              <a:t>线程状态</a:t>
            </a:r>
            <a:endParaRPr lang="en-US" altLang="zh-CN" dirty="0"/>
          </a:p>
        </p:txBody>
      </p:sp>
      <p:sp>
        <p:nvSpPr>
          <p:cNvPr id="201731" name="Rectangle 3"/>
          <p:cNvSpPr>
            <a:spLocks noGrp="1" noChangeArrowheads="1"/>
          </p:cNvSpPr>
          <p:nvPr>
            <p:ph type="body" idx="1"/>
          </p:nvPr>
        </p:nvSpPr>
        <p:spPr/>
        <p:txBody>
          <a:bodyPr>
            <a:normAutofit/>
          </a:bodyPr>
          <a:lstStyle/>
          <a:p>
            <a:r>
              <a:rPr lang="zh-CN" altLang="en-US" dirty="0"/>
              <a:t>派生（</a:t>
            </a:r>
            <a:r>
              <a:rPr lang="en-US" altLang="zh-CN" dirty="0"/>
              <a:t>Spawn)</a:t>
            </a:r>
            <a:r>
              <a:rPr lang="zh-CN" altLang="en-US" dirty="0"/>
              <a:t>：当产生一个新进程时，同时也为该进程派生了一个线程，随后，可以在同一个进程中派生另一个线程，新线程被放置在就绪队列中。</a:t>
            </a:r>
          </a:p>
          <a:p>
            <a:r>
              <a:rPr lang="zh-CN" altLang="en-US" dirty="0"/>
              <a:t>结束（</a:t>
            </a:r>
            <a:r>
              <a:rPr lang="en-US" altLang="zh-CN" dirty="0"/>
              <a:t>Finish</a:t>
            </a:r>
            <a:r>
              <a:rPr lang="zh-CN" altLang="en-US" dirty="0"/>
              <a:t>）：线程完成时，其寄存器信息和栈都被释放。</a:t>
            </a:r>
            <a:endParaRPr lang="en-US" altLang="zh-CN" dirty="0"/>
          </a:p>
        </p:txBody>
      </p:sp>
      <p:sp>
        <p:nvSpPr>
          <p:cNvPr id="2" name="日期占位符 1">
            <a:extLst>
              <a:ext uri="{FF2B5EF4-FFF2-40B4-BE49-F238E27FC236}">
                <a16:creationId xmlns:a16="http://schemas.microsoft.com/office/drawing/2014/main" id="{AAC6BC56-2FFB-A249-9655-375129072ADA}"/>
              </a:ext>
            </a:extLst>
          </p:cNvPr>
          <p:cNvSpPr>
            <a:spLocks noGrp="1"/>
          </p:cNvSpPr>
          <p:nvPr>
            <p:ph type="dt" sz="half" idx="10"/>
          </p:nvPr>
        </p:nvSpPr>
        <p:spPr/>
        <p:txBody>
          <a:bodyPr/>
          <a:lstStyle/>
          <a:p>
            <a:fld id="{01944E78-37DA-4346-A4D6-4631AE219E51}" type="datetime1">
              <a:t>2020/9/16</a:t>
            </a:fld>
            <a:endParaRPr lang="zh-CN" altLang="en-US"/>
          </a:p>
        </p:txBody>
      </p:sp>
      <p:sp>
        <p:nvSpPr>
          <p:cNvPr id="3" name="页脚占位符 2">
            <a:extLst>
              <a:ext uri="{FF2B5EF4-FFF2-40B4-BE49-F238E27FC236}">
                <a16:creationId xmlns:a16="http://schemas.microsoft.com/office/drawing/2014/main" id="{280655A0-4CA3-434A-86FA-F524B289EEAF}"/>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595C932E-95EE-544D-B814-1F75AF4BD539}"/>
              </a:ext>
            </a:extLst>
          </p:cNvPr>
          <p:cNvSpPr>
            <a:spLocks noGrp="1"/>
          </p:cNvSpPr>
          <p:nvPr>
            <p:ph type="sldNum" sz="quarter" idx="12"/>
          </p:nvPr>
        </p:nvSpPr>
        <p:spPr/>
        <p:txBody>
          <a:bodyPr/>
          <a:lstStyle/>
          <a:p>
            <a:fld id="{B09550E6-D85C-43A8-841D-66A200A3DB30}" type="slidenum">
              <a:rPr lang="zh-CN" altLang="en-US" smtClean="0"/>
              <a:t>97</a:t>
            </a:fld>
            <a:endParaRPr lang="zh-CN" altLang="en-US"/>
          </a:p>
        </p:txBody>
      </p:sp>
    </p:spTree>
    <p:extLst>
      <p:ext uri="{BB962C8B-B14F-4D97-AF65-F5344CB8AC3E}">
        <p14:creationId xmlns:p14="http://schemas.microsoft.com/office/powerpoint/2010/main" val="1350538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线程状态</a:t>
            </a:r>
          </a:p>
        </p:txBody>
      </p:sp>
      <p:sp>
        <p:nvSpPr>
          <p:cNvPr id="3" name="内容占位符 2"/>
          <p:cNvSpPr>
            <a:spLocks noGrp="1"/>
          </p:cNvSpPr>
          <p:nvPr>
            <p:ph idx="1"/>
          </p:nvPr>
        </p:nvSpPr>
        <p:spPr/>
        <p:txBody>
          <a:bodyPr/>
          <a:lstStyle/>
          <a:p>
            <a:r>
              <a:rPr lang="zh-CN" altLang="en-US" dirty="0"/>
              <a:t>就绪（</a:t>
            </a:r>
            <a:r>
              <a:rPr lang="en-US" altLang="zh-CN" dirty="0"/>
              <a:t>Ready</a:t>
            </a:r>
            <a:r>
              <a:rPr lang="zh-CN" altLang="en-US" dirty="0"/>
              <a:t>）</a:t>
            </a:r>
            <a:endParaRPr lang="en-US" altLang="zh-CN" dirty="0"/>
          </a:p>
          <a:p>
            <a:r>
              <a:rPr lang="zh-CN" altLang="en-US" dirty="0"/>
              <a:t>运行（</a:t>
            </a:r>
            <a:r>
              <a:rPr lang="en-US" altLang="zh-CN" dirty="0"/>
              <a:t>Running</a:t>
            </a:r>
            <a:r>
              <a:rPr lang="zh-CN" altLang="en-US" dirty="0"/>
              <a:t>）</a:t>
            </a:r>
            <a:endParaRPr lang="en-US" altLang="zh-CN" dirty="0"/>
          </a:p>
          <a:p>
            <a:r>
              <a:rPr lang="zh-CN" altLang="en-US" dirty="0"/>
              <a:t>阻塞（</a:t>
            </a:r>
            <a:r>
              <a:rPr lang="en-US" altLang="zh-CN" dirty="0"/>
              <a:t>Block)</a:t>
            </a:r>
            <a:r>
              <a:rPr lang="zh-CN" altLang="en-US" dirty="0"/>
              <a:t>：当线程需要等待一个事件时，它将阻塞，此时处理器转而执行另一个就绪线程。</a:t>
            </a:r>
          </a:p>
          <a:p>
            <a:endParaRPr lang="zh-CN" altLang="en-US" dirty="0"/>
          </a:p>
        </p:txBody>
      </p:sp>
      <p:sp>
        <p:nvSpPr>
          <p:cNvPr id="4" name="日期占位符 3"/>
          <p:cNvSpPr>
            <a:spLocks noGrp="1"/>
          </p:cNvSpPr>
          <p:nvPr>
            <p:ph type="dt" sz="half" idx="10"/>
          </p:nvPr>
        </p:nvSpPr>
        <p:spPr/>
        <p:txBody>
          <a:bodyPr/>
          <a:lstStyle/>
          <a:p>
            <a:fld id="{EE549AE2-EA0D-8F4F-9432-BEC0F59933AC}" type="datetime1">
              <a:t>2020/9/16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98</a:t>
            </a:fld>
            <a:endParaRPr lang="zh-CN" altLang="en-US"/>
          </a:p>
        </p:txBody>
      </p:sp>
    </p:spTree>
    <p:extLst>
      <p:ext uri="{BB962C8B-B14F-4D97-AF65-F5344CB8AC3E}">
        <p14:creationId xmlns:p14="http://schemas.microsoft.com/office/powerpoint/2010/main" val="28879499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zh-CN" altLang="en-US" dirty="0"/>
              <a:t>思考</a:t>
            </a:r>
            <a:endParaRPr lang="en-US" altLang="zh-CN" dirty="0"/>
          </a:p>
        </p:txBody>
      </p:sp>
      <p:sp>
        <p:nvSpPr>
          <p:cNvPr id="207875" name="Rectangle 3"/>
          <p:cNvSpPr>
            <a:spLocks noGrp="1" noChangeArrowheads="1"/>
          </p:cNvSpPr>
          <p:nvPr>
            <p:ph type="body" idx="1"/>
          </p:nvPr>
        </p:nvSpPr>
        <p:spPr/>
        <p:txBody>
          <a:bodyPr/>
          <a:lstStyle/>
          <a:p>
            <a:r>
              <a:rPr lang="zh-CN" altLang="en-US" dirty="0"/>
              <a:t>在同一进程中的线程切换是否会引起进程切换？</a:t>
            </a:r>
          </a:p>
          <a:p>
            <a:r>
              <a:rPr lang="zh-CN" altLang="en-US" dirty="0"/>
              <a:t>在不同进程中的线程切换是否会引起进程切换？</a:t>
            </a:r>
          </a:p>
          <a:p>
            <a:endParaRPr lang="en-US" altLang="zh-CN" dirty="0"/>
          </a:p>
        </p:txBody>
      </p:sp>
      <p:sp>
        <p:nvSpPr>
          <p:cNvPr id="2" name="日期占位符 1">
            <a:extLst>
              <a:ext uri="{FF2B5EF4-FFF2-40B4-BE49-F238E27FC236}">
                <a16:creationId xmlns:a16="http://schemas.microsoft.com/office/drawing/2014/main" id="{2DC8A935-D6E8-5940-A191-D4578AF8C87B}"/>
              </a:ext>
            </a:extLst>
          </p:cNvPr>
          <p:cNvSpPr>
            <a:spLocks noGrp="1"/>
          </p:cNvSpPr>
          <p:nvPr>
            <p:ph type="dt" sz="half" idx="10"/>
          </p:nvPr>
        </p:nvSpPr>
        <p:spPr/>
        <p:txBody>
          <a:bodyPr/>
          <a:lstStyle/>
          <a:p>
            <a:fld id="{1CD70275-1D1E-8E48-AA23-953B5834BA6A}" type="datetime1">
              <a:t>2020/9/16</a:t>
            </a:fld>
            <a:endParaRPr lang="zh-CN" altLang="en-US"/>
          </a:p>
        </p:txBody>
      </p:sp>
      <p:sp>
        <p:nvSpPr>
          <p:cNvPr id="3" name="页脚占位符 2">
            <a:extLst>
              <a:ext uri="{FF2B5EF4-FFF2-40B4-BE49-F238E27FC236}">
                <a16:creationId xmlns:a16="http://schemas.microsoft.com/office/drawing/2014/main" id="{A2BAD6AB-248D-4C4E-9D35-02A1BB82809D}"/>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a:extLst>
              <a:ext uri="{FF2B5EF4-FFF2-40B4-BE49-F238E27FC236}">
                <a16:creationId xmlns:a16="http://schemas.microsoft.com/office/drawing/2014/main" id="{35961817-F5EF-BF42-9452-C4A15C2099F9}"/>
              </a:ext>
            </a:extLst>
          </p:cNvPr>
          <p:cNvSpPr>
            <a:spLocks noGrp="1"/>
          </p:cNvSpPr>
          <p:nvPr>
            <p:ph type="sldNum" sz="quarter" idx="12"/>
          </p:nvPr>
        </p:nvSpPr>
        <p:spPr/>
        <p:txBody>
          <a:bodyPr/>
          <a:lstStyle/>
          <a:p>
            <a:fld id="{B09550E6-D85C-43A8-841D-66A200A3DB30}" type="slidenum">
              <a:rPr lang="zh-CN" altLang="en-US" smtClean="0"/>
              <a:t>99</a:t>
            </a:fld>
            <a:endParaRPr lang="zh-CN" altLang="en-US"/>
          </a:p>
        </p:txBody>
      </p:sp>
    </p:spTree>
    <p:extLst>
      <p:ext uri="{BB962C8B-B14F-4D97-AF65-F5344CB8AC3E}">
        <p14:creationId xmlns:p14="http://schemas.microsoft.com/office/powerpoint/2010/main" val="531935165"/>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XRN_Arial_华文细黑">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4139</TotalTime>
  <Words>7506</Words>
  <Application>Microsoft Macintosh PowerPoint</Application>
  <PresentationFormat>全屏显示(4:3)</PresentationFormat>
  <Paragraphs>1317</Paragraphs>
  <Slides>119</Slides>
  <Notes>21</Notes>
  <HiddenSlides>11</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33" baseType="lpstr">
      <vt:lpstr>SimHei</vt:lpstr>
      <vt:lpstr>华文细黑</vt:lpstr>
      <vt:lpstr>楷体_GB2312</vt:lpstr>
      <vt:lpstr>宋体</vt:lpstr>
      <vt:lpstr>Arial Unicode MS</vt:lpstr>
      <vt:lpstr>Arial</vt:lpstr>
      <vt:lpstr>Calibri</vt:lpstr>
      <vt:lpstr>Consolas</vt:lpstr>
      <vt:lpstr>Courier</vt:lpstr>
      <vt:lpstr>Monotype Sorts</vt:lpstr>
      <vt:lpstr>Times New Roman</vt:lpstr>
      <vt:lpstr>Wingdings</vt:lpstr>
      <vt:lpstr>自定义设计方案</vt:lpstr>
      <vt:lpstr>VISIO</vt:lpstr>
      <vt:lpstr>2、进程管理</vt:lpstr>
      <vt:lpstr>基本概念</vt:lpstr>
      <vt:lpstr>前趋图定义</vt:lpstr>
      <vt:lpstr>程序的并发执行</vt:lpstr>
      <vt:lpstr>程序的并发执行(2)</vt:lpstr>
      <vt:lpstr>程序的并发执行(3)</vt:lpstr>
      <vt:lpstr>并发程序</vt:lpstr>
      <vt:lpstr>并发程序（1/3）</vt:lpstr>
      <vt:lpstr>并发程序（2/3）</vt:lpstr>
      <vt:lpstr>并发程序（3/3）</vt:lpstr>
      <vt:lpstr>进程—定义和特征</vt:lpstr>
      <vt:lpstr>PowerPoint 演示文稿</vt:lpstr>
      <vt:lpstr>进程—定义和特征</vt:lpstr>
      <vt:lpstr>进程与程序的区别 </vt:lpstr>
      <vt:lpstr>进程与程序的区别 </vt:lpstr>
      <vt:lpstr>其它定义</vt:lpstr>
      <vt:lpstr>问题1</vt:lpstr>
      <vt:lpstr>进程－并发示例</vt:lpstr>
      <vt:lpstr>进程的轨迹</vt:lpstr>
      <vt:lpstr>3进程并发执行的轨迹：理解处理器的行为，如何在三个进程间交替执行</vt:lpstr>
      <vt:lpstr>进程的特征和状态</vt:lpstr>
      <vt:lpstr>三状态</vt:lpstr>
      <vt:lpstr>五状态</vt:lpstr>
      <vt:lpstr>五状态</vt:lpstr>
      <vt:lpstr>交换与挂起</vt:lpstr>
      <vt:lpstr>交换</vt:lpstr>
      <vt:lpstr>具有挂起状态的进程状态图</vt:lpstr>
      <vt:lpstr>双挂起</vt:lpstr>
      <vt:lpstr>具有双挂起状态的进程状态图</vt:lpstr>
      <vt:lpstr>Linux</vt:lpstr>
      <vt:lpstr>top: mac os x</vt:lpstr>
      <vt:lpstr>htop</vt:lpstr>
      <vt:lpstr>思考</vt:lpstr>
      <vt:lpstr>操作系统对进程的控制</vt:lpstr>
      <vt:lpstr>内核功能</vt:lpstr>
      <vt:lpstr>原语(Primitive)</vt:lpstr>
      <vt:lpstr>原子操作</vt:lpstr>
      <vt:lpstr>操作系统控制结构</vt:lpstr>
      <vt:lpstr>进程控制块</vt:lpstr>
      <vt:lpstr> 进程控制块中的信息 </vt:lpstr>
      <vt:lpstr>处理机状态</vt:lpstr>
      <vt:lpstr>进程调度信息</vt:lpstr>
      <vt:lpstr>进程控制信息</vt:lpstr>
      <vt:lpstr>进程控制块的组织方式 </vt:lpstr>
      <vt:lpstr>进程控制块连接方式</vt:lpstr>
      <vt:lpstr>进程控制块</vt:lpstr>
      <vt:lpstr>Linux task_struct</vt:lpstr>
      <vt:lpstr>内存中的样子</vt:lpstr>
      <vt:lpstr>思考</vt:lpstr>
      <vt:lpstr>作业1</vt:lpstr>
      <vt:lpstr>双击应用图标</vt:lpstr>
      <vt:lpstr>进程组织</vt:lpstr>
      <vt:lpstr>Linux</vt:lpstr>
      <vt:lpstr>例子：mac os x</vt:lpstr>
      <vt:lpstr>例子：mac os x</vt:lpstr>
      <vt:lpstr>进程的创建</vt:lpstr>
      <vt:lpstr>进程的创建</vt:lpstr>
      <vt:lpstr>进程控制函数</vt:lpstr>
      <vt:lpstr>fork()—创建新进程</vt:lpstr>
      <vt:lpstr>fork()：两个关键点</vt:lpstr>
      <vt:lpstr>PowerPoint 演示文稿</vt:lpstr>
      <vt:lpstr>fork()调用例子（1）</vt:lpstr>
      <vt:lpstr>Example</vt:lpstr>
      <vt:lpstr>Example</vt:lpstr>
      <vt:lpstr>写时拷贝</vt:lpstr>
      <vt:lpstr>fork()调用例子（2）</vt:lpstr>
      <vt:lpstr>子进程只能这么用么？</vt:lpstr>
      <vt:lpstr>exec()—执行一个文件的调用</vt:lpstr>
      <vt:lpstr>exec系列调用</vt:lpstr>
      <vt:lpstr>execv</vt:lpstr>
      <vt:lpstr>Linux fork家族</vt:lpstr>
      <vt:lpstr>进程的终止</vt:lpstr>
      <vt:lpstr>进程的终止(2)</vt:lpstr>
      <vt:lpstr>UNIX进程终止</vt:lpstr>
      <vt:lpstr>作业2</vt:lpstr>
      <vt:lpstr>进程的阻塞与唤醒</vt:lpstr>
      <vt:lpstr>进程的阻塞与唤醒(2)</vt:lpstr>
      <vt:lpstr>进程的阻塞与唤醒(2)</vt:lpstr>
      <vt:lpstr>进程的挂起与激活 </vt:lpstr>
      <vt:lpstr>进程切换</vt:lpstr>
      <vt:lpstr>系统调用</vt:lpstr>
      <vt:lpstr>系统调用过程</vt:lpstr>
      <vt:lpstr>getpid@Linux</vt:lpstr>
      <vt:lpstr>另一个角度 read(fd, &amp;buffer, nbytes)</vt:lpstr>
      <vt:lpstr>思考</vt:lpstr>
      <vt:lpstr>线程</vt:lpstr>
      <vt:lpstr>回顾进程</vt:lpstr>
      <vt:lpstr>线程的诞生</vt:lpstr>
      <vt:lpstr>发展</vt:lpstr>
      <vt:lpstr>进程与线程的关系</vt:lpstr>
      <vt:lpstr>线程的优势 </vt:lpstr>
      <vt:lpstr>特点</vt:lpstr>
      <vt:lpstr>线程数据</vt:lpstr>
      <vt:lpstr>单线程和多线程模式</vt:lpstr>
      <vt:lpstr>进程与线程</vt:lpstr>
      <vt:lpstr>线程状态</vt:lpstr>
      <vt:lpstr>线程状态</vt:lpstr>
      <vt:lpstr>线程状态</vt:lpstr>
      <vt:lpstr>思考</vt:lpstr>
      <vt:lpstr>线程分类</vt:lpstr>
      <vt:lpstr>内核级和用户级线程</vt:lpstr>
      <vt:lpstr>内核级线程</vt:lpstr>
      <vt:lpstr>用户级线程</vt:lpstr>
      <vt:lpstr>比较</vt:lpstr>
      <vt:lpstr>调度开销</vt:lpstr>
      <vt:lpstr>并发效率</vt:lpstr>
      <vt:lpstr>执行时间</vt:lpstr>
      <vt:lpstr>线程实例：Java</vt:lpstr>
      <vt:lpstr>线程实例：Windows</vt:lpstr>
      <vt:lpstr>线程实例：Windows</vt:lpstr>
      <vt:lpstr>线程实例：Linux pthread</vt:lpstr>
      <vt:lpstr>线程实例：Linux pthread</vt:lpstr>
      <vt:lpstr>Windows的特例</vt:lpstr>
      <vt:lpstr>线程池</vt:lpstr>
      <vt:lpstr>推荐阅读</vt:lpstr>
      <vt:lpstr>go-routine</vt:lpstr>
      <vt:lpstr>并发方案演变</vt:lpstr>
      <vt:lpstr>参考资料</vt:lpstr>
      <vt:lpstr>谢谢！</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Ruini Xue</dc:creator>
  <cp:lastModifiedBy>Ruini Xue</cp:lastModifiedBy>
  <cp:revision>640</cp:revision>
  <dcterms:created xsi:type="dcterms:W3CDTF">2011-11-29T05:26:36Z</dcterms:created>
  <dcterms:modified xsi:type="dcterms:W3CDTF">2020-09-16T13:47:31Z</dcterms:modified>
</cp:coreProperties>
</file>